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05" r:id="rId2"/>
    <p:sldId id="408" r:id="rId3"/>
    <p:sldId id="431" r:id="rId4"/>
    <p:sldId id="432" r:id="rId5"/>
    <p:sldId id="410" r:id="rId6"/>
    <p:sldId id="409" r:id="rId7"/>
    <p:sldId id="433" r:id="rId8"/>
  </p:sldIdLst>
  <p:sldSz cx="12192000" cy="6858000"/>
  <p:notesSz cx="7104063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usz Wiech" initials="MW" lastIdx="15" clrIdx="0">
    <p:extLst>
      <p:ext uri="{19B8F6BF-5375-455C-9EA6-DF929625EA0E}">
        <p15:presenceInfo xmlns:p15="http://schemas.microsoft.com/office/powerpoint/2012/main" userId="S-1-5-21-1218850809-2679206059-2524345902-1113" providerId="AD"/>
      </p:ext>
    </p:extLst>
  </p:cmAuthor>
  <p:cmAuthor id="2" name="Michał Cielecki" initials="MC" lastIdx="16" clrIdx="1">
    <p:extLst>
      <p:ext uri="{19B8F6BF-5375-455C-9EA6-DF929625EA0E}">
        <p15:presenceInfo xmlns:p15="http://schemas.microsoft.com/office/powerpoint/2012/main" userId="Michał Cielec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DFAD5B"/>
    <a:srgbClr val="CC9900"/>
    <a:srgbClr val="4E9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6-02-26T14:38:40.514" idx="1">
    <p:pos x="7034" y="183"/>
    <p:text>W tle najlepiej wkleić zdjęcie swoich drużyn, pokazujące skale szkolenia. Opcjonalnie zdjęcie głównego boiska</p:text>
    <p:extLst>
      <p:ext uri="{C676402C-5697-4E1C-873F-D02D1690AC5C}">
        <p15:threadingInfo xmlns:p15="http://schemas.microsoft.com/office/powerpoint/2012/main" timeZoneBias="-60"/>
      </p:ext>
    </p:extLst>
  </p:cm>
  <p:cm authorId="2" dt="2026-02-26T14:39:46.585" idx="3">
    <p:pos x="3385" y="598"/>
    <p:text>Zmienić logo ZPNu na herb Klubu</p:text>
    <p:extLst>
      <p:ext uri="{C676402C-5697-4E1C-873F-D02D1690AC5C}">
        <p15:threadingInfo xmlns:p15="http://schemas.microsoft.com/office/powerpoint/2012/main" timeZoneBias="-60"/>
      </p:ext>
    </p:extLst>
  </p:cm>
  <p:cm authorId="2" dt="2026-02-26T14:40:17.707" idx="4">
    <p:pos x="5844" y="3435"/>
    <p:text>Nazwa miejscowości Klubu</p:text>
    <p:extLst>
      <p:ext uri="{C676402C-5697-4E1C-873F-D02D1690AC5C}">
        <p15:threadingInfo xmlns:p15="http://schemas.microsoft.com/office/powerpoint/2012/main" timeZoneBias="-60"/>
      </p:ext>
    </p:extLst>
  </p:cm>
  <p:cm authorId="2" dt="2026-02-26T14:46:02.761" idx="16">
    <p:pos x="264" y="140"/>
    <p:text>PRZED WYDRUKOWANIEM - USUŃ KOMENTARZE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6-02-26T14:40:42.266" idx="5">
    <p:pos x="1360" y="202"/>
    <p:text>Jeśli Klub dysponuje - w tle zdjęcie obiektu/budynku klubowego/drużyny/boiska itp.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6-02-26T14:40:55.702" idx="6">
    <p:pos x="6637" y="84"/>
    <p:text>Slajd dla zespołów grających na wyższych szczeblach rozgrywkowych</p:text>
    <p:extLst>
      <p:ext uri="{C676402C-5697-4E1C-873F-D02D1690AC5C}">
        <p15:threadingInfo xmlns:p15="http://schemas.microsoft.com/office/powerpoint/2012/main" timeZoneBias="-60"/>
      </p:ext>
    </p:extLst>
  </p:cm>
  <p:cm authorId="2" dt="2026-02-26T14:41:25.587" idx="7">
    <p:pos x="5380" y="1304"/>
    <p:text>Zdjęcie druzyny seniorów</p:text>
    <p:extLst>
      <p:ext uri="{C676402C-5697-4E1C-873F-D02D1690AC5C}">
        <p15:threadingInfo xmlns:p15="http://schemas.microsoft.com/office/powerpoint/2012/main" timeZoneBias="-60"/>
      </p:ext>
    </p:extLst>
  </p:cm>
  <p:cm authorId="2" dt="2026-02-26T14:42:01.393" idx="8">
    <p:pos x="1521" y="202"/>
    <p:text>Jeśli Klub dysponuje - w tle zdjęcie obiektu/budynku klubowego/drużyny/boiska itp.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6-02-26T14:42:23.513" idx="9">
    <p:pos x="5460" y="1255"/>
    <p:text>Zdjęcie drużyny seniorów</p:text>
    <p:extLst>
      <p:ext uri="{C676402C-5697-4E1C-873F-D02D1690AC5C}">
        <p15:threadingInfo xmlns:p15="http://schemas.microsoft.com/office/powerpoint/2012/main" timeZoneBias="-60"/>
      </p:ext>
    </p:extLst>
  </p:cm>
  <p:cm authorId="2" dt="2026-02-26T14:42:24.053" idx="10">
    <p:pos x="3949" y="288"/>
    <p:text>Slajd dla zespołów grających na niższych szczeblach rozgrywkowych</p:text>
    <p:extLst>
      <p:ext uri="{C676402C-5697-4E1C-873F-D02D1690AC5C}">
        <p15:threadingInfo xmlns:p15="http://schemas.microsoft.com/office/powerpoint/2012/main" timeZoneBias="-60"/>
      </p:ext>
    </p:extLst>
  </p:cm>
  <p:cm authorId="2" dt="2026-02-26T14:42:24.518" idx="11">
    <p:pos x="1112" y="468"/>
    <p:text>Jeśli Klub dysponuje - w tle zdjęcie obiektu/budynku klubowego/drużyny/boiska itp.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6-02-26T14:44:15.818" idx="12">
    <p:pos x="951" y="555"/>
    <p:text>Jeśli Klub dysponuje - w tle zdjęcie obiektu/budynku klubowego/drużyny/boiska itp.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6-02-26T14:45:03.390" idx="13">
    <p:pos x="1187" y="505"/>
    <p:text>Jeśli Klub dysponuje - w tle zdjęcie obiektu/budynku klubowego/drużyny/boiska itp.</p:text>
    <p:extLst>
      <p:ext uri="{C676402C-5697-4E1C-873F-D02D1690AC5C}">
        <p15:threadingInfo xmlns:p15="http://schemas.microsoft.com/office/powerpoint/2012/main" timeZoneBias="-60"/>
      </p:ext>
    </p:extLst>
  </p:cm>
  <p:cm authorId="2" dt="2026-02-26T14:45:16.225" idx="14">
    <p:pos x="3602" y="245"/>
    <p:text>Podane pakiety oraz ich wartości są przykładowe. Kluby wpisują własne propozycje, dostosowane do swoich możliwości.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6-02-26T14:45:37.377" idx="15">
    <p:pos x="4122" y="251"/>
    <p:text>Herb Klubu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B55BBA9-EA15-4B78-9272-1AD2A5B5AC61}" type="datetimeFigureOut">
              <a:rPr lang="pl-PL" smtClean="0"/>
              <a:t>26.02.2026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7479B1F-6E93-4791-AA82-5BE81C4076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31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823EA9-8C72-667A-3870-458093820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62F34F-0894-951A-AAE5-A768969CC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6872C2-621C-A75B-EBF1-6D00B460B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5509-ECC4-418F-AA20-6F32F55BF926}" type="datetimeFigureOut">
              <a:rPr lang="pl-PL" smtClean="0"/>
              <a:t>26.02.2026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1B1FE1-8315-9DBE-BF94-C9B02577F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171440-386D-DD74-D933-FADC2567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EE9B-0C48-41C2-B124-07437D608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365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C5BB64-6F4E-A3E7-0ACB-E3CD9564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187901B-3D67-42D5-B90D-2F2532DFA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C11B35-FBDC-BDEA-1001-517311A1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5509-ECC4-418F-AA20-6F32F55BF926}" type="datetimeFigureOut">
              <a:rPr lang="pl-PL" smtClean="0"/>
              <a:t>26.02.2026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5E4996-A735-AB95-5EC5-957267F5A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2E48AD-C3BE-B3AD-7A60-69D2E852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EE9B-0C48-41C2-B124-07437D608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94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181A12E-54EC-F095-8AF4-8764A39C0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03BFF5D-6919-E12B-AD45-D4AFA3C15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0655429-70F4-4DAC-A5D8-786F8FD5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5509-ECC4-418F-AA20-6F32F55BF926}" type="datetimeFigureOut">
              <a:rPr lang="pl-PL" smtClean="0"/>
              <a:t>26.02.2026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ED793B-7E46-F624-A861-2639E734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B7551E-A1C8-6A06-F775-5BD84FB1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EE9B-0C48-41C2-B124-07437D608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469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FD3DEE-1BAA-5DA9-F80D-1C266FDFE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0953BA-1FA3-9EC7-D98B-ED1656798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8EF9C1-C071-AF04-EF19-A88516581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5509-ECC4-418F-AA20-6F32F55BF926}" type="datetimeFigureOut">
              <a:rPr lang="pl-PL" smtClean="0"/>
              <a:t>26.02.2026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3EE6D2-C6F1-8C3A-E266-A818AE2F5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DFEC73-B1B1-6A36-4118-B91DFBB6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EE9B-0C48-41C2-B124-07437D608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575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54DAF7-77C3-8DB7-5543-38060FBA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CB2E8B4-1E09-D29A-CCA4-013DADDF2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0ADFC3-CC2B-8D18-CB8C-3523F0B35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5509-ECC4-418F-AA20-6F32F55BF926}" type="datetimeFigureOut">
              <a:rPr lang="pl-PL" smtClean="0"/>
              <a:t>26.02.2026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7E99DDD-8F2E-BA56-278B-C921EA3B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0EEDCA-84EE-6D16-9BBB-64DB066B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EE9B-0C48-41C2-B124-07437D608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967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9EDF6E-040F-485A-1910-E1775D93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9BF39D-5F1C-B42B-4199-6C6A2AB7A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EBD67E4-C992-185D-339F-2C35546C8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962FFB4-5E89-2DC6-505E-80ABAEAE3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5509-ECC4-418F-AA20-6F32F55BF926}" type="datetimeFigureOut">
              <a:rPr lang="pl-PL" smtClean="0"/>
              <a:t>26.02.2026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321FB02-5B0D-64A5-EE58-31814546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FF0ADBB-9245-1598-1457-1898B96B8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EE9B-0C48-41C2-B124-07437D608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52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3E511-EB58-2B3B-99B8-9CA5FA48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FD7F84-E698-4C0F-18B4-8A545A01E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B0197D0-7458-772F-29B3-404347CB5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6E4BC76-2602-2D54-7C52-A7BA230AA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5BD0F50-A6C5-21CA-BC38-171F6AC0E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5B48F9B-B769-BFBA-E706-377FB65C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5509-ECC4-418F-AA20-6F32F55BF926}" type="datetimeFigureOut">
              <a:rPr lang="pl-PL" smtClean="0"/>
              <a:t>26.02.2026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574182F-0C3A-07DE-C19F-70D8CD4E8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689FFD4-CCDF-CC85-FD7E-A6CDE278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EE9B-0C48-41C2-B124-07437D608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140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F7EB46-4DD5-338D-0E89-8B03C15F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F751BA6-1F88-04AE-2487-99042037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5509-ECC4-418F-AA20-6F32F55BF926}" type="datetimeFigureOut">
              <a:rPr lang="pl-PL" smtClean="0"/>
              <a:t>26.02.2026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8BA2164-DF5F-877D-950D-23DA5E245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DFFC36-312E-A802-7C1E-D54C2E62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EE9B-0C48-41C2-B124-07437D608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797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565258C-3C07-9637-91F6-E81894841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5509-ECC4-418F-AA20-6F32F55BF926}" type="datetimeFigureOut">
              <a:rPr lang="pl-PL" smtClean="0"/>
              <a:t>26.02.2026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EA2B356-1EA2-28C2-4C98-4E6B64F44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64684C-8F19-E62C-7B48-32B751F5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EE9B-0C48-41C2-B124-07437D608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962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D0CBB8-4599-7509-5E30-37D9797E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C23DEF-FAD4-1723-FBA7-4D9B86A6C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225FD89-2455-22FD-B500-BA24B36B4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DDF8265-999F-AFE8-72FE-2F454122A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5509-ECC4-418F-AA20-6F32F55BF926}" type="datetimeFigureOut">
              <a:rPr lang="pl-PL" smtClean="0"/>
              <a:t>26.02.2026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307B035-B03B-BD51-85D0-5A83EE9F2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3FE7EFF-D2DB-251C-7D34-5FEABDB4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EE9B-0C48-41C2-B124-07437D608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775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846565-4972-1E07-0EA7-3EFB2A75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7FF3C2A-4E0E-EE63-860A-9264A3E15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D539C5A-4EC7-D946-EBED-702EB9C73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B8DD612-387F-230B-8985-8A49F33F0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5509-ECC4-418F-AA20-6F32F55BF926}" type="datetimeFigureOut">
              <a:rPr lang="pl-PL" smtClean="0"/>
              <a:t>26.02.2026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F086058-0DAA-CEC1-47EA-DA8601B3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84371E6-D4EB-0627-FF2C-416C5929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EE9B-0C48-41C2-B124-07437D608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65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9AE9B83-B71A-156E-8ED2-43AEC5B2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C84E52B-C6E0-D6A0-57BE-E52FEBB76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2E66ADC-89DC-0B5A-EBDA-1E9FC5BA2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365509-ECC4-418F-AA20-6F32F55BF926}" type="datetimeFigureOut">
              <a:rPr lang="pl-PL" smtClean="0"/>
              <a:t>26.02.2026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21B19E-136A-D90C-1FBA-316B4EA9B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AD1582-3831-0F08-4371-9948C7DD3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9EE9B-0C48-41C2-B124-07437D608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030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ak dostępnego opisu zdjęci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C00000">
              <a:alpha val="0"/>
            </a:srgbClr>
          </a:solidFill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62000" y="1898831"/>
            <a:ext cx="10668000" cy="2387600"/>
          </a:xfrm>
        </p:spPr>
        <p:txBody>
          <a:bodyPr>
            <a:noAutofit/>
          </a:bodyPr>
          <a:lstStyle/>
          <a:p>
            <a:r>
              <a:rPr lang="pl-PL" sz="9600" b="1" dirty="0">
                <a:solidFill>
                  <a:srgbClr val="DFAD5B"/>
                </a:solidFill>
              </a:rPr>
              <a:t>Oferta współpracy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529500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pl-PL" sz="3600" b="1" dirty="0">
                <a:solidFill>
                  <a:schemeClr val="bg1"/>
                </a:solidFill>
                <a:latin typeface="+mj-lt"/>
              </a:rPr>
              <a:t>Sezon 2026/2027</a:t>
            </a:r>
          </a:p>
          <a:p>
            <a:endParaRPr lang="pl-PL" sz="3600" b="1" dirty="0">
              <a:solidFill>
                <a:schemeClr val="bg1"/>
              </a:solidFill>
              <a:latin typeface="+mj-lt"/>
            </a:endParaRPr>
          </a:p>
          <a:p>
            <a:r>
              <a:rPr lang="pl-PL" sz="3600" dirty="0">
                <a:solidFill>
                  <a:schemeClr val="bg1"/>
                </a:solidFill>
                <a:latin typeface="+mj-lt"/>
              </a:rPr>
              <a:t>Razem budujemy piłkę nożną w Gdańsku*</a:t>
            </a:r>
            <a:endParaRPr lang="pl-PL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4" descr="Puchar Tymb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590" y="918709"/>
            <a:ext cx="1960244" cy="196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uchar Tymb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738" y="918709"/>
            <a:ext cx="1960244" cy="196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Łącznik prosty 6"/>
          <p:cNvCxnSpPr/>
          <p:nvPr/>
        </p:nvCxnSpPr>
        <p:spPr>
          <a:xfrm>
            <a:off x="6096000" y="879783"/>
            <a:ext cx="0" cy="1999170"/>
          </a:xfrm>
          <a:prstGeom prst="line">
            <a:avLst/>
          </a:prstGeom>
          <a:ln>
            <a:solidFill>
              <a:srgbClr val="DFAD5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38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9EFCD-FB04-83B7-56E9-4894B1A91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538AF9E-1E71-5157-F608-C42F4B9AC9D2}"/>
              </a:ext>
            </a:extLst>
          </p:cNvPr>
          <p:cNvSpPr txBox="1"/>
          <p:nvPr/>
        </p:nvSpPr>
        <p:spPr>
          <a:xfrm>
            <a:off x="898450" y="599212"/>
            <a:ext cx="10395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DFAD5B"/>
                </a:solidFill>
                <a:latin typeface="+mj-lt"/>
              </a:rPr>
              <a:t>Poznaj nasz klub – </a:t>
            </a:r>
            <a:br>
              <a:rPr lang="pl-PL" sz="4000" b="1" dirty="0">
                <a:solidFill>
                  <a:srgbClr val="DFAD5B"/>
                </a:solidFill>
                <a:latin typeface="+mj-lt"/>
              </a:rPr>
            </a:br>
            <a:r>
              <a:rPr lang="pl-PL" sz="4000" b="1" dirty="0">
                <a:solidFill>
                  <a:srgbClr val="DFAD5B"/>
                </a:solidFill>
                <a:latin typeface="+mj-lt"/>
              </a:rPr>
              <a:t>partnerstwo, które procentuje</a:t>
            </a:r>
            <a:endParaRPr lang="pl-PL" sz="4000" dirty="0">
              <a:solidFill>
                <a:srgbClr val="DFAD5B"/>
              </a:solidFill>
              <a:latin typeface="+mj-lt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57561" y="2543666"/>
            <a:ext cx="106768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chemeClr val="bg1"/>
                </a:solidFill>
                <a:latin typeface="+mj-lt"/>
              </a:rPr>
              <a:t>Nasz klub to coś więcej niż drużyna – to społeczność ludzi połączonych pasją do sportu, ambicją rozwoju</a:t>
            </a:r>
            <a:br>
              <a:rPr lang="pl-PL" dirty="0">
                <a:solidFill>
                  <a:schemeClr val="bg1"/>
                </a:solidFill>
                <a:latin typeface="+mj-lt"/>
              </a:rPr>
            </a:br>
            <a:r>
              <a:rPr lang="pl-PL" dirty="0">
                <a:solidFill>
                  <a:schemeClr val="bg1"/>
                </a:solidFill>
                <a:latin typeface="+mj-lt"/>
              </a:rPr>
              <a:t>i silnymi lokalnymi wartościami. Od lat budujemy rozpoznawalną markę, która jednoczy kibiców, zawodników, partnerów oraz mieszkańców regionu. Niezależnie od poziomu rozgrywek, konsekwentnie stawiamy na profesjonalne podejście, zaangażowanie i widoczną obecność w życiu lokalnej społeczności.</a:t>
            </a:r>
          </a:p>
          <a:p>
            <a:pPr algn="just"/>
            <a:endParaRPr lang="pl-PL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pl-PL" dirty="0">
                <a:solidFill>
                  <a:schemeClr val="bg1"/>
                </a:solidFill>
                <a:latin typeface="+mj-lt"/>
              </a:rPr>
              <a:t>Współpraca z naszym klubem to realna szansa na budowanie pozytywnego wizerunku marki, zwiększenie jej rozpoznawalności oraz dotarcie do szerokiego grona odbiorców – zarówno podczas meczów, wydarzeń klubowych, jak i w przestrzeni social mediów. Oferujemy elastyczne pakiety sponsorskie dopasowane do potrzeb i celów biznesowych Partnera, zapewniając ekspozycję marki w sposób atrakcyjny i autentyczny.</a:t>
            </a:r>
          </a:p>
          <a:p>
            <a:pPr algn="just"/>
            <a:endParaRPr lang="pl-PL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pl-PL" dirty="0">
                <a:solidFill>
                  <a:schemeClr val="bg1"/>
                </a:solidFill>
                <a:latin typeface="+mj-lt"/>
              </a:rPr>
              <a:t>Zapraszamy do wspólnego tworzenia sportowych emocji oraz długofalowej współpracy opartej na zaufaniu, widoczności i obopólnych korzyściach.</a:t>
            </a:r>
          </a:p>
        </p:txBody>
      </p:sp>
    </p:spTree>
    <p:extLst>
      <p:ext uri="{BB962C8B-B14F-4D97-AF65-F5344CB8AC3E}">
        <p14:creationId xmlns:p14="http://schemas.microsoft.com/office/powerpoint/2010/main" val="1636691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9EFCD-FB04-83B7-56E9-4894B1A91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538AF9E-1E71-5157-F608-C42F4B9AC9D2}"/>
              </a:ext>
            </a:extLst>
          </p:cNvPr>
          <p:cNvSpPr txBox="1"/>
          <p:nvPr/>
        </p:nvSpPr>
        <p:spPr>
          <a:xfrm>
            <a:off x="898450" y="599212"/>
            <a:ext cx="1039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DFAD5B"/>
                </a:solidFill>
                <a:latin typeface="+mj-lt"/>
              </a:rPr>
              <a:t>Kim jesteśmy?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757561" y="1558781"/>
            <a:ext cx="1053598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l-PL" sz="2000" b="1" dirty="0">
                <a:solidFill>
                  <a:schemeClr val="bg1"/>
                </a:solidFill>
                <a:latin typeface="+mj-lt"/>
              </a:rPr>
              <a:t>Nazwa Klubu: </a:t>
            </a:r>
            <a:r>
              <a:rPr lang="pl-PL" sz="2000" b="1" dirty="0">
                <a:solidFill>
                  <a:srgbClr val="DFAD5B"/>
                </a:solidFill>
                <a:latin typeface="+mj-lt"/>
              </a:rPr>
              <a:t>XYZ</a:t>
            </a:r>
          </a:p>
          <a:p>
            <a:pPr lvl="0">
              <a:lnSpc>
                <a:spcPct val="150000"/>
              </a:lnSpc>
            </a:pPr>
            <a:r>
              <a:rPr lang="pl-PL" sz="2000" b="1" dirty="0">
                <a:solidFill>
                  <a:schemeClr val="bg1"/>
                </a:solidFill>
                <a:latin typeface="+mj-lt"/>
              </a:rPr>
              <a:t>Lokalizacja: </a:t>
            </a:r>
            <a:r>
              <a:rPr lang="pl-PL" sz="2000" b="1" dirty="0">
                <a:solidFill>
                  <a:srgbClr val="DFAD5B"/>
                </a:solidFill>
                <a:latin typeface="+mj-lt"/>
              </a:rPr>
              <a:t>ul. XYZ, kod pocztowy, miejscowość</a:t>
            </a:r>
          </a:p>
          <a:p>
            <a:pPr lvl="0">
              <a:lnSpc>
                <a:spcPct val="150000"/>
              </a:lnSpc>
            </a:pPr>
            <a:r>
              <a:rPr lang="pl-PL" sz="2000" b="1" dirty="0">
                <a:solidFill>
                  <a:schemeClr val="bg1"/>
                </a:solidFill>
                <a:latin typeface="+mj-lt"/>
              </a:rPr>
              <a:t>Drużyna seniorów: </a:t>
            </a:r>
            <a:r>
              <a:rPr lang="pl-PL" sz="2000" b="1" dirty="0">
                <a:solidFill>
                  <a:srgbClr val="DFAD5B"/>
                </a:solidFill>
                <a:latin typeface="+mj-lt"/>
              </a:rPr>
              <a:t>IV liga i A-klasa</a:t>
            </a:r>
          </a:p>
          <a:p>
            <a:pPr lvl="0">
              <a:lnSpc>
                <a:spcPct val="150000"/>
              </a:lnSpc>
            </a:pPr>
            <a:r>
              <a:rPr lang="pl-PL" sz="2000" b="1" dirty="0">
                <a:solidFill>
                  <a:schemeClr val="bg1"/>
                </a:solidFill>
                <a:latin typeface="+mj-lt"/>
              </a:rPr>
              <a:t>Liczba drużyn: </a:t>
            </a:r>
            <a:r>
              <a:rPr lang="pl-PL" sz="2000" b="1" dirty="0">
                <a:solidFill>
                  <a:srgbClr val="DFAD5B"/>
                </a:solidFill>
                <a:latin typeface="+mj-lt"/>
              </a:rPr>
              <a:t>x</a:t>
            </a:r>
            <a:br>
              <a:rPr lang="pl-PL" sz="2000" b="1" dirty="0">
                <a:solidFill>
                  <a:schemeClr val="bg1"/>
                </a:solidFill>
                <a:latin typeface="+mj-lt"/>
              </a:rPr>
            </a:br>
            <a:r>
              <a:rPr lang="pl-PL" sz="2000" b="1" dirty="0">
                <a:solidFill>
                  <a:schemeClr val="bg1"/>
                </a:solidFill>
                <a:latin typeface="+mj-lt"/>
              </a:rPr>
              <a:t>Liczba zawodników: </a:t>
            </a:r>
            <a:r>
              <a:rPr lang="pl-PL" sz="2000" b="1" dirty="0">
                <a:solidFill>
                  <a:srgbClr val="DFAD5B"/>
                </a:solidFill>
                <a:latin typeface="+mj-lt"/>
              </a:rPr>
              <a:t>x</a:t>
            </a:r>
          </a:p>
          <a:p>
            <a:pPr lvl="0">
              <a:lnSpc>
                <a:spcPct val="150000"/>
              </a:lnSpc>
            </a:pPr>
            <a:r>
              <a:rPr lang="pl-PL" sz="2000" b="1" dirty="0">
                <a:solidFill>
                  <a:schemeClr val="bg1"/>
                </a:solidFill>
                <a:latin typeface="+mj-lt"/>
              </a:rPr>
              <a:t>Liczba trenerów: </a:t>
            </a:r>
            <a:r>
              <a:rPr lang="pl-PL" sz="2000" b="1" dirty="0">
                <a:solidFill>
                  <a:srgbClr val="DFAD5B"/>
                </a:solidFill>
                <a:latin typeface="+mj-lt"/>
              </a:rPr>
              <a:t>x</a:t>
            </a:r>
          </a:p>
          <a:p>
            <a:pPr lvl="0">
              <a:lnSpc>
                <a:spcPct val="150000"/>
              </a:lnSpc>
            </a:pPr>
            <a:r>
              <a:rPr lang="pl-PL" sz="2000" b="1" dirty="0">
                <a:solidFill>
                  <a:schemeClr val="bg1"/>
                </a:solidFill>
                <a:latin typeface="+mj-lt"/>
              </a:rPr>
              <a:t>Mecze domowe:</a:t>
            </a:r>
            <a:r>
              <a:rPr lang="pl-PL" sz="2000" b="1" dirty="0">
                <a:solidFill>
                  <a:srgbClr val="DFAD5B"/>
                </a:solidFill>
                <a:latin typeface="+mj-lt"/>
              </a:rPr>
              <a:t> średnio x kibiców</a:t>
            </a:r>
          </a:p>
          <a:p>
            <a:pPr lvl="0" algn="ctr">
              <a:lnSpc>
                <a:spcPct val="150000"/>
              </a:lnSpc>
            </a:pPr>
            <a:endParaRPr lang="pl-PL" sz="2000" b="1" dirty="0">
              <a:solidFill>
                <a:srgbClr val="DFAD5B"/>
              </a:solidFill>
              <a:latin typeface="+mj-lt"/>
            </a:endParaRPr>
          </a:p>
          <a:p>
            <a:pPr lvl="0" algn="ctr">
              <a:lnSpc>
                <a:spcPct val="150000"/>
              </a:lnSpc>
            </a:pPr>
            <a:r>
              <a:rPr lang="pl-PL" sz="2000" b="1" dirty="0">
                <a:solidFill>
                  <a:srgbClr val="DFAD5B"/>
                </a:solidFill>
                <a:latin typeface="+mj-lt"/>
              </a:rPr>
              <a:t>Od lat reprezentujemy region na szczeblu centralnym i regionalnym.</a:t>
            </a:r>
            <a:br>
              <a:rPr lang="pl-PL" sz="2000" b="1" dirty="0">
                <a:solidFill>
                  <a:srgbClr val="DFAD5B"/>
                </a:solidFill>
                <a:latin typeface="+mj-lt"/>
              </a:rPr>
            </a:br>
            <a:r>
              <a:rPr lang="pl-PL" sz="2000" b="1" dirty="0">
                <a:solidFill>
                  <a:srgbClr val="DFAD5B"/>
                </a:solidFill>
                <a:latin typeface="+mj-lt"/>
              </a:rPr>
              <a:t>Klub jest ważnym elementem lokalnej społeczności i platformą promocji dla partnerów biznesowych.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22" y="1787652"/>
            <a:ext cx="4376928" cy="328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59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9EFCD-FB04-83B7-56E9-4894B1A91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538AF9E-1E71-5157-F608-C42F4B9AC9D2}"/>
              </a:ext>
            </a:extLst>
          </p:cNvPr>
          <p:cNvSpPr txBox="1"/>
          <p:nvPr/>
        </p:nvSpPr>
        <p:spPr>
          <a:xfrm>
            <a:off x="898450" y="599212"/>
            <a:ext cx="1039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DFAD5B"/>
                </a:solidFill>
                <a:latin typeface="+mj-lt"/>
              </a:rPr>
              <a:t>Kim jesteśmy?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757561" y="1558781"/>
            <a:ext cx="1053598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l-PL" sz="2000" b="1" dirty="0">
                <a:solidFill>
                  <a:schemeClr val="bg1"/>
                </a:solidFill>
                <a:latin typeface="+mj-lt"/>
              </a:rPr>
              <a:t>Nazwa Klubu: </a:t>
            </a:r>
            <a:r>
              <a:rPr lang="pl-PL" sz="2000" b="1" dirty="0">
                <a:solidFill>
                  <a:srgbClr val="DFAD5B"/>
                </a:solidFill>
                <a:latin typeface="+mj-lt"/>
              </a:rPr>
              <a:t>XYZ</a:t>
            </a:r>
          </a:p>
          <a:p>
            <a:pPr lvl="0">
              <a:lnSpc>
                <a:spcPct val="150000"/>
              </a:lnSpc>
            </a:pPr>
            <a:r>
              <a:rPr lang="pl-PL" sz="2000" b="1" dirty="0">
                <a:solidFill>
                  <a:schemeClr val="bg1"/>
                </a:solidFill>
                <a:latin typeface="+mj-lt"/>
              </a:rPr>
              <a:t>Lokalizacja: </a:t>
            </a:r>
            <a:r>
              <a:rPr lang="pl-PL" sz="2000" b="1" dirty="0">
                <a:solidFill>
                  <a:srgbClr val="DFAD5B"/>
                </a:solidFill>
                <a:latin typeface="+mj-lt"/>
              </a:rPr>
              <a:t>ul. XYZ, kod pocztowy, miejscowość</a:t>
            </a:r>
          </a:p>
          <a:p>
            <a:pPr lvl="0">
              <a:lnSpc>
                <a:spcPct val="150000"/>
              </a:lnSpc>
            </a:pPr>
            <a:r>
              <a:rPr lang="pl-PL" sz="2000" b="1" dirty="0">
                <a:solidFill>
                  <a:schemeClr val="bg1"/>
                </a:solidFill>
                <a:latin typeface="+mj-lt"/>
              </a:rPr>
              <a:t>Drużyna seniorów: </a:t>
            </a:r>
            <a:r>
              <a:rPr lang="pl-PL" sz="2000" b="1" dirty="0">
                <a:solidFill>
                  <a:srgbClr val="DFAD5B"/>
                </a:solidFill>
                <a:latin typeface="+mj-lt"/>
              </a:rPr>
              <a:t>B-klasa</a:t>
            </a:r>
          </a:p>
          <a:p>
            <a:pPr lvl="0">
              <a:lnSpc>
                <a:spcPct val="150000"/>
              </a:lnSpc>
            </a:pPr>
            <a:r>
              <a:rPr lang="pl-PL" sz="2000" b="1" dirty="0">
                <a:solidFill>
                  <a:schemeClr val="bg1"/>
                </a:solidFill>
                <a:latin typeface="+mj-lt"/>
              </a:rPr>
              <a:t>Liczba drużyn: </a:t>
            </a:r>
            <a:r>
              <a:rPr lang="pl-PL" sz="2000" b="1" dirty="0">
                <a:solidFill>
                  <a:srgbClr val="DFAD5B"/>
                </a:solidFill>
                <a:latin typeface="+mj-lt"/>
              </a:rPr>
              <a:t>x</a:t>
            </a:r>
            <a:br>
              <a:rPr lang="pl-PL" sz="2000" b="1" dirty="0">
                <a:solidFill>
                  <a:schemeClr val="bg1"/>
                </a:solidFill>
                <a:latin typeface="+mj-lt"/>
              </a:rPr>
            </a:br>
            <a:r>
              <a:rPr lang="pl-PL" sz="2000" b="1" dirty="0">
                <a:solidFill>
                  <a:schemeClr val="bg1"/>
                </a:solidFill>
                <a:latin typeface="+mj-lt"/>
              </a:rPr>
              <a:t>Liczba zawodników: </a:t>
            </a:r>
            <a:r>
              <a:rPr lang="pl-PL" sz="2000" b="1" dirty="0">
                <a:solidFill>
                  <a:srgbClr val="DFAD5B"/>
                </a:solidFill>
                <a:latin typeface="+mj-lt"/>
              </a:rPr>
              <a:t>x</a:t>
            </a:r>
          </a:p>
          <a:p>
            <a:pPr lvl="0">
              <a:lnSpc>
                <a:spcPct val="150000"/>
              </a:lnSpc>
            </a:pPr>
            <a:r>
              <a:rPr lang="pl-PL" sz="2000" b="1" dirty="0">
                <a:solidFill>
                  <a:schemeClr val="bg1"/>
                </a:solidFill>
                <a:latin typeface="+mj-lt"/>
              </a:rPr>
              <a:t>Liczba trenerów: </a:t>
            </a:r>
            <a:r>
              <a:rPr lang="pl-PL" sz="2000" b="1" dirty="0">
                <a:solidFill>
                  <a:srgbClr val="DFAD5B"/>
                </a:solidFill>
                <a:latin typeface="+mj-lt"/>
              </a:rPr>
              <a:t>x</a:t>
            </a:r>
          </a:p>
          <a:p>
            <a:pPr lvl="0">
              <a:lnSpc>
                <a:spcPct val="150000"/>
              </a:lnSpc>
            </a:pPr>
            <a:r>
              <a:rPr lang="pl-PL" sz="2000" b="1" dirty="0">
                <a:solidFill>
                  <a:schemeClr val="bg1"/>
                </a:solidFill>
                <a:latin typeface="+mj-lt"/>
              </a:rPr>
              <a:t>Działamy w lokalnej społeczności od </a:t>
            </a:r>
            <a:r>
              <a:rPr lang="pl-PL" sz="2000" b="1" dirty="0">
                <a:solidFill>
                  <a:srgbClr val="DFAD5B"/>
                </a:solidFill>
                <a:latin typeface="+mj-lt"/>
              </a:rPr>
              <a:t>[rok]</a:t>
            </a:r>
          </a:p>
          <a:p>
            <a:pPr lvl="0" algn="ctr">
              <a:lnSpc>
                <a:spcPct val="150000"/>
              </a:lnSpc>
            </a:pPr>
            <a:endParaRPr lang="pl-PL" sz="2000" b="1" dirty="0">
              <a:solidFill>
                <a:srgbClr val="DFAD5B"/>
              </a:solidFill>
              <a:latin typeface="+mj-lt"/>
            </a:endParaRPr>
          </a:p>
          <a:p>
            <a:pPr lvl="0" algn="ctr">
              <a:lnSpc>
                <a:spcPct val="150000"/>
              </a:lnSpc>
            </a:pPr>
            <a:r>
              <a:rPr lang="pl-PL" sz="2000" b="1" dirty="0">
                <a:solidFill>
                  <a:srgbClr val="DFAD5B"/>
                </a:solidFill>
                <a:latin typeface="+mj-lt"/>
              </a:rPr>
              <a:t>Jesteśmy klubem tworzonym przez lokalnych pasjonatów.</a:t>
            </a:r>
            <a:br>
              <a:rPr lang="pl-PL" sz="2000" b="1" dirty="0">
                <a:solidFill>
                  <a:srgbClr val="DFAD5B"/>
                </a:solidFill>
                <a:latin typeface="+mj-lt"/>
              </a:rPr>
            </a:br>
            <a:r>
              <a:rPr lang="pl-PL" sz="2000" b="1" dirty="0">
                <a:solidFill>
                  <a:srgbClr val="DFAD5B"/>
                </a:solidFill>
                <a:latin typeface="+mj-lt"/>
              </a:rPr>
              <a:t>Nasze mecze i wydarzenia sportowe integrują mieszkańców oraz lokalne firmy.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22" y="1787652"/>
            <a:ext cx="4376928" cy="328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92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9EFCD-FB04-83B7-56E9-4894B1A91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538AF9E-1E71-5157-F608-C42F4B9AC9D2}"/>
              </a:ext>
            </a:extLst>
          </p:cNvPr>
          <p:cNvSpPr txBox="1"/>
          <p:nvPr/>
        </p:nvSpPr>
        <p:spPr>
          <a:xfrm>
            <a:off x="898450" y="599211"/>
            <a:ext cx="1039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DFAD5B"/>
                </a:solidFill>
                <a:latin typeface="+mj-lt"/>
              </a:rPr>
              <a:t>Współpraca z Klubem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78780" y="2029419"/>
            <a:ext cx="1143443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pl-PL" sz="3200" b="1" dirty="0">
                <a:solidFill>
                  <a:schemeClr val="bg1"/>
                </a:solidFill>
                <a:latin typeface="+mj-lt"/>
              </a:rPr>
              <a:t>✅ Promocja firmy w lokalnej społeczności</a:t>
            </a:r>
            <a:br>
              <a:rPr lang="pl-PL" sz="3200" b="1" dirty="0">
                <a:solidFill>
                  <a:schemeClr val="bg1"/>
                </a:solidFill>
                <a:latin typeface="+mj-lt"/>
              </a:rPr>
            </a:br>
            <a:r>
              <a:rPr lang="pl-PL" sz="3200" b="1" dirty="0">
                <a:solidFill>
                  <a:schemeClr val="bg1"/>
                </a:solidFill>
                <a:latin typeface="+mj-lt"/>
              </a:rPr>
              <a:t>✅ Ekspozycja logo podczas meczów i wydarzeń</a:t>
            </a:r>
            <a:br>
              <a:rPr lang="pl-PL" sz="3200" b="1" dirty="0">
                <a:solidFill>
                  <a:schemeClr val="bg1"/>
                </a:solidFill>
                <a:latin typeface="+mj-lt"/>
              </a:rPr>
            </a:br>
            <a:r>
              <a:rPr lang="pl-PL" sz="3200" b="1" dirty="0">
                <a:solidFill>
                  <a:schemeClr val="bg1"/>
                </a:solidFill>
                <a:latin typeface="+mj-lt"/>
              </a:rPr>
              <a:t>✅ Obecność w mediach społecznościowych klubu</a:t>
            </a:r>
            <a:br>
              <a:rPr lang="pl-PL" sz="3200" b="1" dirty="0">
                <a:solidFill>
                  <a:schemeClr val="bg1"/>
                </a:solidFill>
                <a:latin typeface="+mj-lt"/>
              </a:rPr>
            </a:br>
            <a:r>
              <a:rPr lang="pl-PL" sz="3200" b="1" dirty="0">
                <a:solidFill>
                  <a:schemeClr val="bg1"/>
                </a:solidFill>
                <a:latin typeface="+mj-lt"/>
              </a:rPr>
              <a:t>✅ Wizerunek firmy wspierającej sport dzieci i młodzieży</a:t>
            </a:r>
          </a:p>
        </p:txBody>
      </p:sp>
    </p:spTree>
    <p:extLst>
      <p:ext uri="{BB962C8B-B14F-4D97-AF65-F5344CB8AC3E}">
        <p14:creationId xmlns:p14="http://schemas.microsoft.com/office/powerpoint/2010/main" val="149738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9EFCD-FB04-83B7-56E9-4894B1A91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zaokrąglony 4">
            <a:extLst>
              <a:ext uri="{FF2B5EF4-FFF2-40B4-BE49-F238E27FC236}">
                <a16:creationId xmlns:a16="http://schemas.microsoft.com/office/drawing/2014/main" id="{50382CA9-B6BB-4E1B-A454-79D02A4BEB9A}"/>
              </a:ext>
            </a:extLst>
          </p:cNvPr>
          <p:cNvSpPr/>
          <p:nvPr/>
        </p:nvSpPr>
        <p:spPr>
          <a:xfrm>
            <a:off x="4833258" y="1615478"/>
            <a:ext cx="2523036" cy="88618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dirty="0"/>
              <a:t> </a:t>
            </a:r>
            <a:r>
              <a:rPr lang="pl-PL" sz="28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Sponsor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538AF9E-1E71-5157-F608-C42F4B9AC9D2}"/>
              </a:ext>
            </a:extLst>
          </p:cNvPr>
          <p:cNvSpPr txBox="1"/>
          <p:nvPr/>
        </p:nvSpPr>
        <p:spPr>
          <a:xfrm>
            <a:off x="898450" y="599212"/>
            <a:ext cx="1039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>
                <a:solidFill>
                  <a:srgbClr val="DFAD5B"/>
                </a:solidFill>
                <a:latin typeface="+mj-lt"/>
              </a:rPr>
              <a:t>Pakiety sponsorskie</a:t>
            </a:r>
            <a:endParaRPr lang="pl-PL" sz="4800" b="1" dirty="0">
              <a:solidFill>
                <a:srgbClr val="DFAD5B"/>
              </a:solidFill>
              <a:latin typeface="+mj-lt"/>
            </a:endParaRPr>
          </a:p>
        </p:txBody>
      </p:sp>
      <p:sp>
        <p:nvSpPr>
          <p:cNvPr id="11" name="Prostokąt zaokrąglony 4">
            <a:extLst>
              <a:ext uri="{FF2B5EF4-FFF2-40B4-BE49-F238E27FC236}">
                <a16:creationId xmlns:a16="http://schemas.microsoft.com/office/drawing/2014/main" id="{50382CA9-B6BB-4E1B-A454-79D02A4BEB9A}"/>
              </a:ext>
            </a:extLst>
          </p:cNvPr>
          <p:cNvSpPr/>
          <p:nvPr/>
        </p:nvSpPr>
        <p:spPr>
          <a:xfrm>
            <a:off x="8511405" y="1614931"/>
            <a:ext cx="2523036" cy="88672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Partner</a:t>
            </a:r>
          </a:p>
        </p:txBody>
      </p:sp>
      <p:sp>
        <p:nvSpPr>
          <p:cNvPr id="12" name="Prostokąt zaokrąglony 4">
            <a:extLst>
              <a:ext uri="{FF2B5EF4-FFF2-40B4-BE49-F238E27FC236}">
                <a16:creationId xmlns:a16="http://schemas.microsoft.com/office/drawing/2014/main" id="{50382CA9-B6BB-4E1B-A454-79D02A4BEB9A}"/>
              </a:ext>
            </a:extLst>
          </p:cNvPr>
          <p:cNvSpPr/>
          <p:nvPr/>
        </p:nvSpPr>
        <p:spPr>
          <a:xfrm>
            <a:off x="1155111" y="1614607"/>
            <a:ext cx="2523036" cy="887052"/>
          </a:xfrm>
          <a:prstGeom prst="roundRect">
            <a:avLst/>
          </a:prstGeom>
          <a:solidFill>
            <a:srgbClr val="DFAD5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Sponsor Główny</a:t>
            </a:r>
          </a:p>
        </p:txBody>
      </p:sp>
      <p:sp>
        <p:nvSpPr>
          <p:cNvPr id="25" name="Prostokąt zaokrąglony 4">
            <a:extLst>
              <a:ext uri="{FF2B5EF4-FFF2-40B4-BE49-F238E27FC236}">
                <a16:creationId xmlns:a16="http://schemas.microsoft.com/office/drawing/2014/main" id="{50382CA9-B6BB-4E1B-A454-79D02A4BEB9A}"/>
              </a:ext>
            </a:extLst>
          </p:cNvPr>
          <p:cNvSpPr/>
          <p:nvPr/>
        </p:nvSpPr>
        <p:spPr>
          <a:xfrm>
            <a:off x="1152657" y="3092504"/>
            <a:ext cx="2523036" cy="318942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DFAD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28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152657" y="3240666"/>
            <a:ext cx="25230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altLang="pl-PL" sz="1400" b="1" i="1" dirty="0">
                <a:solidFill>
                  <a:srgbClr val="C00000"/>
                </a:solidFill>
                <a:latin typeface="+mj-lt"/>
              </a:rPr>
              <a:t>Oficjalna prezentacja Sponsora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altLang="pl-PL" sz="1400" b="1" i="1" dirty="0">
              <a:solidFill>
                <a:srgbClr val="C000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altLang="pl-PL" sz="1400" b="1" i="1" dirty="0">
                <a:solidFill>
                  <a:srgbClr val="C00000"/>
                </a:solidFill>
                <a:latin typeface="+mj-lt"/>
              </a:rPr>
              <a:t>Logo na froncie koszulek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altLang="pl-PL" sz="1400" b="1" i="1" dirty="0">
              <a:solidFill>
                <a:srgbClr val="C000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altLang="pl-PL" sz="1400" b="1" i="1" dirty="0">
                <a:solidFill>
                  <a:srgbClr val="C00000"/>
                </a:solidFill>
                <a:latin typeface="+mj-lt"/>
              </a:rPr>
              <a:t>Największa ekspozycja stadionowa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altLang="pl-PL" sz="1400" b="1" i="1" dirty="0">
              <a:solidFill>
                <a:srgbClr val="C000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altLang="pl-PL" sz="1400" b="1" i="1" dirty="0">
                <a:solidFill>
                  <a:srgbClr val="C00000"/>
                </a:solidFill>
                <a:latin typeface="+mj-lt"/>
              </a:rPr>
              <a:t>Stała obecność w komunikacji medialnej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altLang="pl-PL" sz="1400" b="1" i="1" dirty="0">
              <a:solidFill>
                <a:srgbClr val="C000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altLang="pl-PL" sz="1400" b="1" i="1" dirty="0">
                <a:solidFill>
                  <a:srgbClr val="C00000"/>
                </a:solidFill>
                <a:latin typeface="+mj-lt"/>
              </a:rPr>
              <a:t>Wspólne akcje promocyjne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1155111" y="2597777"/>
            <a:ext cx="2523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1000" i="1" dirty="0">
                <a:solidFill>
                  <a:schemeClr val="bg1"/>
                </a:solidFill>
                <a:latin typeface="+mj-lt"/>
              </a:rPr>
              <a:t>WARTOŚĆ PAKIETU</a:t>
            </a:r>
          </a:p>
          <a:p>
            <a:pPr algn="ctr"/>
            <a:r>
              <a:rPr lang="pl-PL" altLang="pl-PL" sz="1000" i="1" dirty="0">
                <a:solidFill>
                  <a:schemeClr val="bg1"/>
                </a:solidFill>
                <a:latin typeface="+mj-lt"/>
              </a:rPr>
              <a:t>10 000 zł/</a:t>
            </a:r>
            <a:r>
              <a:rPr lang="pl-PL" altLang="pl-PL" sz="1000" i="1" dirty="0" err="1">
                <a:solidFill>
                  <a:schemeClr val="bg1"/>
                </a:solidFill>
                <a:latin typeface="+mj-lt"/>
              </a:rPr>
              <a:t>msc</a:t>
            </a:r>
            <a:endParaRPr lang="pl-PL" altLang="pl-PL" sz="1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4833257" y="2597777"/>
            <a:ext cx="2523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1000" i="1" dirty="0">
                <a:solidFill>
                  <a:schemeClr val="bg1"/>
                </a:solidFill>
                <a:latin typeface="+mj-lt"/>
              </a:rPr>
              <a:t>WARTOŚĆ PAKIETU</a:t>
            </a:r>
          </a:p>
          <a:p>
            <a:pPr algn="ctr"/>
            <a:r>
              <a:rPr lang="pl-PL" altLang="pl-PL" sz="1000" i="1" dirty="0">
                <a:solidFill>
                  <a:schemeClr val="bg1"/>
                </a:solidFill>
                <a:latin typeface="+mj-lt"/>
              </a:rPr>
              <a:t>5 000 zł/</a:t>
            </a:r>
            <a:r>
              <a:rPr lang="pl-PL" altLang="pl-PL" sz="1000" i="1" dirty="0" err="1">
                <a:solidFill>
                  <a:schemeClr val="bg1"/>
                </a:solidFill>
                <a:latin typeface="+mj-lt"/>
              </a:rPr>
              <a:t>msc</a:t>
            </a:r>
            <a:endParaRPr lang="pl-PL" altLang="pl-PL" sz="1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8511406" y="2597777"/>
            <a:ext cx="2523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1000" i="1" dirty="0">
                <a:solidFill>
                  <a:schemeClr val="bg1"/>
                </a:solidFill>
                <a:latin typeface="+mj-lt"/>
              </a:rPr>
              <a:t>WARTOŚĆ PAKIETU</a:t>
            </a:r>
          </a:p>
          <a:p>
            <a:pPr algn="ctr"/>
            <a:r>
              <a:rPr lang="pl-PL" altLang="pl-PL" sz="1000" i="1" dirty="0">
                <a:solidFill>
                  <a:schemeClr val="bg1"/>
                </a:solidFill>
                <a:latin typeface="+mj-lt"/>
              </a:rPr>
              <a:t>1 000 zł/</a:t>
            </a:r>
            <a:r>
              <a:rPr lang="pl-PL" altLang="pl-PL" sz="1000" i="1" dirty="0" err="1">
                <a:solidFill>
                  <a:schemeClr val="bg1"/>
                </a:solidFill>
                <a:latin typeface="+mj-lt"/>
              </a:rPr>
              <a:t>msc</a:t>
            </a:r>
            <a:endParaRPr lang="pl-PL" altLang="pl-PL" sz="1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Prostokąt zaokrąglony 4">
            <a:extLst>
              <a:ext uri="{FF2B5EF4-FFF2-40B4-BE49-F238E27FC236}">
                <a16:creationId xmlns:a16="http://schemas.microsoft.com/office/drawing/2014/main" id="{50382CA9-B6BB-4E1B-A454-79D02A4BEB9A}"/>
              </a:ext>
            </a:extLst>
          </p:cNvPr>
          <p:cNvSpPr/>
          <p:nvPr/>
        </p:nvSpPr>
        <p:spPr>
          <a:xfrm>
            <a:off x="4828350" y="3085117"/>
            <a:ext cx="2523036" cy="251101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DFAD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28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4835708" y="3240666"/>
            <a:ext cx="25230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altLang="pl-PL" sz="1400" b="1" i="1" dirty="0">
                <a:solidFill>
                  <a:srgbClr val="C00000"/>
                </a:solidFill>
                <a:latin typeface="+mj-lt"/>
              </a:rPr>
              <a:t>Prezentacja Sponsora w social mediach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altLang="pl-PL" sz="1400" b="1" i="1" dirty="0">
              <a:solidFill>
                <a:srgbClr val="C000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altLang="pl-PL" sz="1400" b="1" i="1" dirty="0">
                <a:solidFill>
                  <a:srgbClr val="C00000"/>
                </a:solidFill>
                <a:latin typeface="+mj-lt"/>
              </a:rPr>
              <a:t>Logo na koszulce meczowej</a:t>
            </a:r>
          </a:p>
          <a:p>
            <a:endParaRPr lang="pl-PL" altLang="pl-PL" sz="1400" b="1" i="1" dirty="0">
              <a:solidFill>
                <a:srgbClr val="C000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altLang="pl-PL" sz="1400" b="1" i="1" dirty="0">
                <a:solidFill>
                  <a:srgbClr val="C00000"/>
                </a:solidFill>
                <a:latin typeface="+mj-lt"/>
              </a:rPr>
              <a:t>Ekspozycja stadionowa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altLang="pl-PL" sz="1400" b="1" i="1" dirty="0">
              <a:solidFill>
                <a:srgbClr val="C000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altLang="pl-PL" sz="1400" b="1" i="1" dirty="0">
                <a:solidFill>
                  <a:srgbClr val="C00000"/>
                </a:solidFill>
                <a:latin typeface="+mj-lt"/>
              </a:rPr>
              <a:t>Logo w grafikach meczowych</a:t>
            </a:r>
          </a:p>
        </p:txBody>
      </p:sp>
      <p:sp>
        <p:nvSpPr>
          <p:cNvPr id="27" name="Prostokąt zaokrąglony 4">
            <a:extLst>
              <a:ext uri="{FF2B5EF4-FFF2-40B4-BE49-F238E27FC236}">
                <a16:creationId xmlns:a16="http://schemas.microsoft.com/office/drawing/2014/main" id="{50382CA9-B6BB-4E1B-A454-79D02A4BEB9A}"/>
              </a:ext>
            </a:extLst>
          </p:cNvPr>
          <p:cNvSpPr/>
          <p:nvPr/>
        </p:nvSpPr>
        <p:spPr>
          <a:xfrm>
            <a:off x="8518759" y="3085117"/>
            <a:ext cx="2523036" cy="20721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DFAD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28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8518759" y="3236163"/>
            <a:ext cx="25230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altLang="pl-PL" sz="1400" b="1" i="1" dirty="0">
                <a:solidFill>
                  <a:srgbClr val="C00000"/>
                </a:solidFill>
                <a:latin typeface="+mj-lt"/>
              </a:rPr>
              <a:t>Informacja o rozpoczęciu współpracy w social mediach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altLang="pl-PL" sz="1400" b="1" i="1" dirty="0">
              <a:solidFill>
                <a:srgbClr val="C000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altLang="pl-PL" sz="1400" b="1" i="1" dirty="0">
                <a:solidFill>
                  <a:srgbClr val="C00000"/>
                </a:solidFill>
                <a:latin typeface="+mj-lt"/>
              </a:rPr>
              <a:t>Banery na stadionie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altLang="pl-PL" sz="1400" b="1" i="1" dirty="0">
              <a:solidFill>
                <a:srgbClr val="C000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altLang="pl-PL" sz="1400" b="1" i="1" dirty="0">
                <a:solidFill>
                  <a:srgbClr val="C00000"/>
                </a:solidFill>
                <a:latin typeface="+mj-lt"/>
              </a:rPr>
              <a:t>Podziękowanie w postach po meczu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1047637" y="6179586"/>
            <a:ext cx="100991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altLang="pl-PL" sz="1200" b="1" i="1" dirty="0">
                <a:solidFill>
                  <a:schemeClr val="bg1"/>
                </a:solidFill>
                <a:latin typeface="+mj-lt"/>
              </a:rPr>
              <a:t>Pakiety sponsorskie dostosowywane są do indywidualnych ustaleń z Partnerem</a:t>
            </a:r>
          </a:p>
        </p:txBody>
      </p:sp>
    </p:spTree>
    <p:extLst>
      <p:ext uri="{BB962C8B-B14F-4D97-AF65-F5344CB8AC3E}">
        <p14:creationId xmlns:p14="http://schemas.microsoft.com/office/powerpoint/2010/main" val="521501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ak dostępnego opisu zdjęci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C00000">
              <a:alpha val="0"/>
            </a:srgbClr>
          </a:solidFill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2984114"/>
            <a:ext cx="9144000" cy="165576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pl-PL" sz="8000" b="1" dirty="0">
                <a:solidFill>
                  <a:schemeClr val="bg1"/>
                </a:solidFill>
                <a:latin typeface="+mj-lt"/>
              </a:rPr>
              <a:t>Chętnie spotkamy się, aby omówić szczegóły współpracy</a:t>
            </a:r>
          </a:p>
          <a:p>
            <a:pPr>
              <a:lnSpc>
                <a:spcPct val="150000"/>
              </a:lnSpc>
            </a:pPr>
            <a:endParaRPr lang="pl-PL" sz="6200" b="1" dirty="0">
              <a:solidFill>
                <a:schemeClr val="bg1"/>
              </a:solidFill>
              <a:latin typeface="+mj-lt"/>
            </a:endParaRPr>
          </a:p>
          <a:p>
            <a:pPr lvl="0">
              <a:lnSpc>
                <a:spcPct val="150000"/>
              </a:lnSpc>
            </a:pPr>
            <a:r>
              <a:rPr lang="pl-PL" sz="6200" b="1" dirty="0">
                <a:solidFill>
                  <a:schemeClr val="bg1"/>
                </a:solidFill>
                <a:latin typeface="+mj-lt"/>
              </a:rPr>
              <a:t>Imię i nazwisko: </a:t>
            </a:r>
            <a:r>
              <a:rPr lang="pl-PL" sz="6200" b="1" dirty="0">
                <a:solidFill>
                  <a:srgbClr val="DFAD5B"/>
                </a:solidFill>
                <a:latin typeface="+mj-lt"/>
              </a:rPr>
              <a:t>XYZ</a:t>
            </a:r>
          </a:p>
          <a:p>
            <a:pPr lvl="0">
              <a:lnSpc>
                <a:spcPct val="150000"/>
              </a:lnSpc>
            </a:pPr>
            <a:r>
              <a:rPr lang="pl-PL" sz="6200" b="1" dirty="0">
                <a:solidFill>
                  <a:schemeClr val="bg1"/>
                </a:solidFill>
                <a:latin typeface="+mj-lt"/>
              </a:rPr>
              <a:t>Telefon: </a:t>
            </a:r>
            <a:r>
              <a:rPr lang="pl-PL" sz="6200" b="1" dirty="0">
                <a:solidFill>
                  <a:srgbClr val="DFAD5B"/>
                </a:solidFill>
                <a:latin typeface="+mj-lt"/>
              </a:rPr>
              <a:t>+48 xxx </a:t>
            </a:r>
            <a:r>
              <a:rPr lang="pl-PL" sz="6200" b="1" dirty="0" err="1">
                <a:solidFill>
                  <a:srgbClr val="DFAD5B"/>
                </a:solidFill>
                <a:latin typeface="+mj-lt"/>
              </a:rPr>
              <a:t>xxx</a:t>
            </a:r>
            <a:r>
              <a:rPr lang="pl-PL" sz="6200" b="1" dirty="0">
                <a:solidFill>
                  <a:srgbClr val="DFAD5B"/>
                </a:solidFill>
                <a:latin typeface="+mj-lt"/>
              </a:rPr>
              <a:t> </a:t>
            </a:r>
            <a:r>
              <a:rPr lang="pl-PL" sz="6200" b="1" dirty="0" err="1">
                <a:solidFill>
                  <a:srgbClr val="DFAD5B"/>
                </a:solidFill>
                <a:latin typeface="+mj-lt"/>
              </a:rPr>
              <a:t>xxx</a:t>
            </a:r>
            <a:endParaRPr lang="pl-PL" sz="6200" b="1" dirty="0">
              <a:solidFill>
                <a:srgbClr val="DFAD5B"/>
              </a:solidFill>
              <a:latin typeface="+mj-lt"/>
            </a:endParaRPr>
          </a:p>
          <a:p>
            <a:pPr lvl="0">
              <a:lnSpc>
                <a:spcPct val="150000"/>
              </a:lnSpc>
            </a:pPr>
            <a:r>
              <a:rPr lang="pl-PL" sz="6200" b="1" dirty="0">
                <a:solidFill>
                  <a:schemeClr val="bg1"/>
                </a:solidFill>
                <a:latin typeface="+mj-lt"/>
              </a:rPr>
              <a:t>Mail:</a:t>
            </a:r>
            <a:r>
              <a:rPr lang="pl-PL" sz="6200" b="1" dirty="0">
                <a:solidFill>
                  <a:srgbClr val="DFAD5B"/>
                </a:solidFill>
                <a:latin typeface="+mj-lt"/>
              </a:rPr>
              <a:t> mail@mail.pl</a:t>
            </a:r>
          </a:p>
          <a:p>
            <a:pPr lvl="0">
              <a:lnSpc>
                <a:spcPct val="150000"/>
              </a:lnSpc>
            </a:pPr>
            <a:r>
              <a:rPr lang="pl-PL" sz="16000" dirty="0">
                <a:solidFill>
                  <a:schemeClr val="bg1"/>
                </a:solidFill>
                <a:latin typeface="+mj-lt"/>
              </a:rPr>
              <a:t>Razem możemy więcej!</a:t>
            </a:r>
            <a:endParaRPr lang="pl-PL" sz="16000" b="1" dirty="0">
              <a:solidFill>
                <a:schemeClr val="bg1"/>
              </a:solidFill>
              <a:latin typeface="+mj-lt"/>
            </a:endParaRPr>
          </a:p>
          <a:p>
            <a:endParaRPr lang="pl-PL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4" descr="Puchar Tymb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878" y="461509"/>
            <a:ext cx="1960244" cy="196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5919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2613</TotalTime>
  <Words>434</Words>
  <Application>Microsoft Office PowerPoint</Application>
  <PresentationFormat>Panoramiczny</PresentationFormat>
  <Paragraphs>68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Cambria</vt:lpstr>
      <vt:lpstr>Wingdings</vt:lpstr>
      <vt:lpstr>Motyw pakietu Office</vt:lpstr>
      <vt:lpstr>Oferta współpracy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Ireneusz Rymarczyk</dc:creator>
  <cp:lastModifiedBy>Michał Cielecki</cp:lastModifiedBy>
  <cp:revision>155</cp:revision>
  <cp:lastPrinted>2025-02-04T08:15:28Z</cp:lastPrinted>
  <dcterms:created xsi:type="dcterms:W3CDTF">2024-12-11T15:47:03Z</dcterms:created>
  <dcterms:modified xsi:type="dcterms:W3CDTF">2026-02-26T13:46:44Z</dcterms:modified>
</cp:coreProperties>
</file>