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3525" r:id="rId3"/>
    <p:sldId id="3286" r:id="rId4"/>
    <p:sldId id="3524" r:id="rId5"/>
    <p:sldId id="3526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olina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0226"/>
    <a:srgbClr val="FF453A"/>
    <a:srgbClr val="F9E008"/>
    <a:srgbClr val="006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3"/>
    <p:restoredTop sz="96327"/>
  </p:normalViewPr>
  <p:slideViewPr>
    <p:cSldViewPr snapToGrid="0">
      <p:cViewPr>
        <p:scale>
          <a:sx n="60" d="100"/>
          <a:sy n="60" d="100"/>
        </p:scale>
        <p:origin x="-2280" y="-13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6B9E4-024D-374B-8C74-2699BC484A31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413B7-B792-DB4C-AE92-44707CB76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15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13B7-B792-DB4C-AE92-44707CB768FE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5102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13B7-B792-DB4C-AE92-44707CB768FE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311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DE1875D-91F1-C863-E046-C07BBBF7B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DCEA7899-04BC-7145-E383-3A868039C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CDFE8B9C-540B-2F05-8525-D22C7B470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E584FC7F-7BF5-8492-0486-DEA8DC7F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3DBBBE8-BC63-945F-7A56-53E0224C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718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56BBF71-CA2A-0D69-CE50-A4DAD7F35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FCA49C0E-6632-FBD9-98A6-5BB4783E5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C598AA4D-1CAD-47BE-FEBA-276F4D10F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FCC987F1-FB5E-1E14-71B9-6488707C6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AD03BB34-EA88-2498-15AD-03E6BE01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0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81D8CB2-64DB-2B87-6D51-73AE13EE7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82FD4963-BAD1-817F-F787-6066B7720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98801D00-75A9-B4B8-F5B5-C0309899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E695CDD2-1CDE-D879-4DA0-098A476FB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F20BAC82-5C74-58B5-3884-23AF1371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29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73841A6-A6D7-37C1-3DBC-6400A089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1AE2DEA6-79A6-DC41-F116-4E8851051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E1FE5504-DBC2-0F18-9E3C-BAFE244E9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A3BFB432-3C11-BCD4-D76C-0183E29C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E064BC95-4AC7-3C0E-D484-5B257A2FA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13438CC3-74C9-99AC-190A-47E07848E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408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6A4229A-0D4A-F525-9B03-926AFDD4C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FA84D743-B4EE-C59B-6CD3-9B9BFFD9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9BC484C8-19B0-4165-1B17-7AA3D0B03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631C1B7C-BE29-37D8-7602-22E84C1FAC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C290EA20-9F4D-6F12-E0AF-432750729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8DABC5FB-71C1-7BA1-63E9-793A16F36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76F0E656-8A0C-3285-273D-8020BB29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5B0E45A-AB99-B138-CC0E-FFE72349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887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51989C9-F912-8D04-57C1-D50A29C9D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EDC34D3D-6880-5E51-F70F-8BF0B6C4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55144E9E-95F0-2012-EAAE-EE9FD800A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C59EE645-BB33-4C16-C072-564F2649A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870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FF9C97E8-69D1-9453-DAC8-2F6499821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8895A925-29AD-5EA0-D71E-5D7FD1F2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0D2E5BE5-3A4A-822D-2A7B-BB9CF1D8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196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DF5C590-D146-9772-1D64-5584B3C0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278C0A3-46D0-3AC7-2DDE-0A7AC7671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4E0A0251-E09D-66C5-A623-804C13444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48A24CB8-6AF5-870E-70C9-863FE247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BFCBFE8C-122A-8B5D-E1A9-D1D7EE3E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3AA34F41-2D6A-119D-DE8C-B8687F9E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005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1AC1008-6385-C6CC-7770-0DAA20E46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53C37F5D-202E-7A7E-CE1D-A7E3556A9E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0545738E-C6E7-7DAF-20A3-582C58E0B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C875B75A-D3AF-54A4-6BDB-AC16EDD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FC387BDE-B533-0387-9595-BB011BF69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A3773790-DDCB-2383-6DFE-EFB14099A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50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95FDB18-FC27-DB43-43E1-D7EE9B75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113DE94D-7E24-A36E-9D36-371C67BDF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D894887C-99F2-19E0-31CA-90CC43A9F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94249C2E-8AC4-B62B-7A0B-6828BAFC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73748BFC-C15A-BEDD-5883-12802A0F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14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12D6B794-1DCE-4916-FCBA-98E4D7A2E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E0C9B3D2-8F3C-D06D-328B-4A95A0A62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882587BC-663C-499D-CF6F-FAE985B0E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0C8B94AD-4C56-982F-2531-66BB6E327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391305AA-2A69-CE84-C618-25818CEA0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233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71756F9D-A2CA-B6F3-0E57-880F9D33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F03A47FE-AB6C-228D-7751-7B7024ECD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526CB730-41A1-6067-232A-093F6E4C7B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AEB43-1DC0-B741-9830-71B472BCBBCD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7CBB84B4-B0CA-3738-36AD-70053386B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E9DA1D53-CF4B-18D4-C90F-6373F8E91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28DDA-3496-0C4A-9864-C8D8E2F3BC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619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4.sv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58" r="-1105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327" y="-19623"/>
            <a:ext cx="12276653" cy="6897247"/>
          </a:xfrm>
          <a:custGeom>
            <a:avLst/>
            <a:gdLst/>
            <a:ahLst/>
            <a:cxnLst/>
            <a:rect l="l" t="t" r="r" b="b"/>
            <a:pathLst>
              <a:path w="18414980" h="10345871">
                <a:moveTo>
                  <a:pt x="0" y="0"/>
                </a:moveTo>
                <a:lnTo>
                  <a:pt x="18414980" y="0"/>
                </a:lnTo>
                <a:lnTo>
                  <a:pt x="18414980" y="10345870"/>
                </a:lnTo>
                <a:lnTo>
                  <a:pt x="0" y="10345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99300" y="-1892429"/>
            <a:ext cx="9574005" cy="9653153"/>
          </a:xfrm>
          <a:custGeom>
            <a:avLst/>
            <a:gdLst/>
            <a:ahLst/>
            <a:cxnLst/>
            <a:rect l="l" t="t" r="r" b="b"/>
            <a:pathLst>
              <a:path w="14361007" h="14479729">
                <a:moveTo>
                  <a:pt x="0" y="0"/>
                </a:moveTo>
                <a:lnTo>
                  <a:pt x="14361007" y="0"/>
                </a:lnTo>
                <a:lnTo>
                  <a:pt x="14361007" y="14479730"/>
                </a:lnTo>
                <a:lnTo>
                  <a:pt x="0" y="144797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1999"/>
            </a:blip>
            <a:stretch>
              <a:fillRect l="-421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3107060"/>
            <a:ext cx="3750941" cy="3750941"/>
          </a:xfrm>
          <a:custGeom>
            <a:avLst/>
            <a:gdLst/>
            <a:ahLst/>
            <a:cxnLst/>
            <a:rect l="l" t="t" r="r" b="b"/>
            <a:pathLst>
              <a:path w="5626411" h="5626411">
                <a:moveTo>
                  <a:pt x="0" y="0"/>
                </a:moveTo>
                <a:lnTo>
                  <a:pt x="5626411" y="0"/>
                </a:lnTo>
                <a:lnTo>
                  <a:pt x="5626411" y="5626411"/>
                </a:lnTo>
                <a:lnTo>
                  <a:pt x="0" y="56264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61601" y="305703"/>
            <a:ext cx="3778437" cy="3778437"/>
          </a:xfrm>
          <a:custGeom>
            <a:avLst/>
            <a:gdLst/>
            <a:ahLst/>
            <a:cxnLst/>
            <a:rect l="l" t="t" r="r" b="b"/>
            <a:pathLst>
              <a:path w="5667655" h="5667655">
                <a:moveTo>
                  <a:pt x="0" y="0"/>
                </a:moveTo>
                <a:lnTo>
                  <a:pt x="5667655" y="0"/>
                </a:lnTo>
                <a:lnTo>
                  <a:pt x="5667655" y="5667655"/>
                </a:lnTo>
                <a:lnTo>
                  <a:pt x="0" y="5667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48646" y="3383449"/>
            <a:ext cx="4872127" cy="4872127"/>
          </a:xfrm>
          <a:custGeom>
            <a:avLst/>
            <a:gdLst/>
            <a:ahLst/>
            <a:cxnLst/>
            <a:rect l="l" t="t" r="r" b="b"/>
            <a:pathLst>
              <a:path w="7308191" h="7308191">
                <a:moveTo>
                  <a:pt x="0" y="0"/>
                </a:moveTo>
                <a:lnTo>
                  <a:pt x="7308192" y="0"/>
                </a:lnTo>
                <a:lnTo>
                  <a:pt x="7308192" y="7308192"/>
                </a:lnTo>
                <a:lnTo>
                  <a:pt x="0" y="7308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4718304" y="4390902"/>
            <a:ext cx="1227024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0561289" y="369172"/>
            <a:ext cx="1046841" cy="1046841"/>
          </a:xfrm>
          <a:custGeom>
            <a:avLst/>
            <a:gdLst/>
            <a:ahLst/>
            <a:cxnLst/>
            <a:rect l="l" t="t" r="r" b="b"/>
            <a:pathLst>
              <a:path w="1570262" h="1570262">
                <a:moveTo>
                  <a:pt x="0" y="0"/>
                </a:moveTo>
                <a:lnTo>
                  <a:pt x="1570262" y="0"/>
                </a:lnTo>
                <a:lnTo>
                  <a:pt x="1570262" y="1570262"/>
                </a:lnTo>
                <a:lnTo>
                  <a:pt x="0" y="15702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067112" y="892593"/>
            <a:ext cx="8147018" cy="6110263"/>
          </a:xfrm>
          <a:custGeom>
            <a:avLst/>
            <a:gdLst/>
            <a:ahLst/>
            <a:cxnLst/>
            <a:rect l="l" t="t" r="r" b="b"/>
            <a:pathLst>
              <a:path w="12220527" h="9165395">
                <a:moveTo>
                  <a:pt x="0" y="0"/>
                </a:moveTo>
                <a:lnTo>
                  <a:pt x="12220527" y="0"/>
                </a:lnTo>
                <a:lnTo>
                  <a:pt x="12220527" y="9165396"/>
                </a:lnTo>
                <a:lnTo>
                  <a:pt x="0" y="91653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940038" y="2194922"/>
            <a:ext cx="6787896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27"/>
              </a:lnSpc>
            </a:pPr>
            <a:r>
              <a:rPr lang="en-US" sz="6934" b="1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ŚRODEK TYGODNIA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49450" y="4269406"/>
            <a:ext cx="5622598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7"/>
              </a:lnSpc>
            </a:pPr>
            <a:r>
              <a:rPr lang="en-US" sz="2133" b="1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PROPOZYCJA ŚRODKÓW TRENINGOWYCH REALIZOWANYCH PRZEZ TRENERÓW Z POMORSKIEGO ZPN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="" xmlns:a16="http://schemas.microsoft.com/office/drawing/2014/main" id="{6BEC0BAB-603D-495A-DB59-715CA85BF6DA}"/>
              </a:ext>
            </a:extLst>
          </p:cNvPr>
          <p:cNvSpPr txBox="1"/>
          <p:nvPr/>
        </p:nvSpPr>
        <p:spPr>
          <a:xfrm>
            <a:off x="11672047" y="6992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0" y="0"/>
            <a:ext cx="6858000" cy="6858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3199" y="300171"/>
            <a:ext cx="6269612" cy="6065849"/>
          </a:xfrm>
          <a:custGeom>
            <a:avLst/>
            <a:gdLst/>
            <a:ahLst/>
            <a:cxnLst/>
            <a:rect l="l" t="t" r="r" b="b"/>
            <a:pathLst>
              <a:path w="9404418" h="9098774">
                <a:moveTo>
                  <a:pt x="0" y="0"/>
                </a:moveTo>
                <a:lnTo>
                  <a:pt x="9404418" y="0"/>
                </a:lnTo>
                <a:lnTo>
                  <a:pt x="9404418" y="9098774"/>
                </a:lnTo>
                <a:lnTo>
                  <a:pt x="0" y="9098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987963" y="571902"/>
            <a:ext cx="3518237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6"/>
              </a:lnSpc>
            </a:pPr>
            <a:r>
              <a:rPr lang="en-US" sz="2400" b="1" dirty="0">
                <a:solidFill>
                  <a:srgbClr val="030724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TRENER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51199" y="1011632"/>
            <a:ext cx="4052498" cy="74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 err="1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Michał</a:t>
            </a:r>
            <a:r>
              <a:rPr lang="en-US" sz="1400" dirty="0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400" dirty="0" err="1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Wirkus</a:t>
            </a:r>
            <a:r>
              <a:rPr lang="en-US" sz="1400" dirty="0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400" dirty="0" err="1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trener</a:t>
            </a:r>
            <a:r>
              <a:rPr lang="en-US" sz="1400" dirty="0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 z </a:t>
            </a:r>
            <a:r>
              <a:rPr lang="en-US" sz="1400" dirty="0" err="1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licencją</a:t>
            </a:r>
            <a:r>
              <a:rPr lang="en-US" sz="1400" dirty="0">
                <a:solidFill>
                  <a:srgbClr val="030724">
                    <a:alpha val="80000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 UEFA A.</a:t>
            </a:r>
          </a:p>
          <a:p>
            <a:pPr>
              <a:lnSpc>
                <a:spcPts val="1960"/>
              </a:lnSpc>
            </a:pPr>
            <a:endParaRPr lang="en-US" sz="1400" dirty="0">
              <a:solidFill>
                <a:srgbClr val="030724">
                  <a:alpha val="80000"/>
                </a:srgbClr>
              </a:solidFill>
              <a:latin typeface="Barlow"/>
              <a:ea typeface="Barlow"/>
              <a:cs typeface="Barlow"/>
              <a:sym typeface="Barlow"/>
            </a:endParaRPr>
          </a:p>
          <a:p>
            <a:pPr>
              <a:lnSpc>
                <a:spcPts val="1960"/>
              </a:lnSpc>
            </a:pPr>
            <a:endParaRPr lang="en-US" sz="1400" dirty="0">
              <a:solidFill>
                <a:srgbClr val="030724">
                  <a:alpha val="80000"/>
                </a:srgbClr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858000" y="774257"/>
            <a:ext cx="1007709" cy="0"/>
          </a:xfrm>
          <a:prstGeom prst="line">
            <a:avLst/>
          </a:prstGeom>
          <a:ln w="19050" cap="flat">
            <a:solidFill>
              <a:srgbClr val="AF1C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6858000" y="1757334"/>
            <a:ext cx="1007709" cy="0"/>
          </a:xfrm>
          <a:prstGeom prst="line">
            <a:avLst/>
          </a:prstGeom>
          <a:ln w="19050" cap="flat">
            <a:solidFill>
              <a:srgbClr val="AF1C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 rot="5400000">
            <a:off x="-244297" y="-295263"/>
            <a:ext cx="3122040" cy="3122040"/>
          </a:xfrm>
          <a:custGeom>
            <a:avLst/>
            <a:gdLst/>
            <a:ahLst/>
            <a:cxnLst/>
            <a:rect l="l" t="t" r="r" b="b"/>
            <a:pathLst>
              <a:path w="4683060" h="4683060">
                <a:moveTo>
                  <a:pt x="0" y="0"/>
                </a:moveTo>
                <a:lnTo>
                  <a:pt x="4683060" y="0"/>
                </a:lnTo>
                <a:lnTo>
                  <a:pt x="4683060" y="4683060"/>
                </a:lnTo>
                <a:lnTo>
                  <a:pt x="0" y="46830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77743" y="2487132"/>
            <a:ext cx="3685069" cy="3685069"/>
          </a:xfrm>
          <a:custGeom>
            <a:avLst/>
            <a:gdLst/>
            <a:ahLst/>
            <a:cxnLst/>
            <a:rect l="l" t="t" r="r" b="b"/>
            <a:pathLst>
              <a:path w="5527603" h="5527603">
                <a:moveTo>
                  <a:pt x="0" y="0"/>
                </a:moveTo>
                <a:lnTo>
                  <a:pt x="5527603" y="0"/>
                </a:lnTo>
                <a:lnTo>
                  <a:pt x="5527603" y="5527603"/>
                </a:lnTo>
                <a:lnTo>
                  <a:pt x="0" y="55276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744170" y="89471"/>
            <a:ext cx="1046841" cy="1046841"/>
          </a:xfrm>
          <a:custGeom>
            <a:avLst/>
            <a:gdLst/>
            <a:ahLst/>
            <a:cxnLst/>
            <a:rect l="l" t="t" r="r" b="b"/>
            <a:pathLst>
              <a:path w="1570262" h="1570262">
                <a:moveTo>
                  <a:pt x="0" y="0"/>
                </a:moveTo>
                <a:lnTo>
                  <a:pt x="1570262" y="0"/>
                </a:lnTo>
                <a:lnTo>
                  <a:pt x="1570262" y="1570262"/>
                </a:lnTo>
                <a:lnTo>
                  <a:pt x="0" y="15702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3439313" y="866394"/>
            <a:ext cx="8250225" cy="5991606"/>
          </a:xfrm>
          <a:custGeom>
            <a:avLst/>
            <a:gdLst/>
            <a:ahLst/>
            <a:cxnLst/>
            <a:rect l="l" t="t" r="r" b="b"/>
            <a:pathLst>
              <a:path w="12375338" h="8987409">
                <a:moveTo>
                  <a:pt x="0" y="0"/>
                </a:moveTo>
                <a:lnTo>
                  <a:pt x="12375338" y="0"/>
                </a:lnTo>
                <a:lnTo>
                  <a:pt x="12375338" y="8987409"/>
                </a:lnTo>
                <a:lnTo>
                  <a:pt x="0" y="89874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604" r="-4604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987963" y="1586410"/>
            <a:ext cx="440999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08"/>
              </a:lnSpc>
            </a:pPr>
            <a:r>
              <a:rPr lang="en-US" sz="2200" b="1" dirty="0">
                <a:solidFill>
                  <a:srgbClr val="030724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FRAGMENTY GRY W CYKLACH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89507" y="2155317"/>
            <a:ext cx="2667995" cy="290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b="1" dirty="0" err="1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Michał</a:t>
            </a:r>
            <a:r>
              <a:rPr lang="en-US" sz="2199" b="1" dirty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2199" b="1" dirty="0" err="1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Wirkus</a:t>
            </a:r>
            <a:r>
              <a:rPr lang="en-US" sz="2199" b="1" dirty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</a:p>
          <a:p>
            <a:pPr>
              <a:lnSpc>
                <a:spcPts val="2239"/>
              </a:lnSpc>
            </a:pPr>
            <a:r>
              <a:rPr lang="en-US" sz="1600" b="1" dirty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-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trener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z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licencją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UEFA A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aktualnie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pracujący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w AP JFA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Przechlewo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Pracował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jako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I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trener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MKS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Chojniczanka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Chojnice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II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oraz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był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trenerem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asystentem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w MKS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Chojniczanka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Chojnice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(I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i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II </a:t>
            </a:r>
            <a:r>
              <a:rPr lang="en-US" sz="1600" dirty="0" err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liga</a:t>
            </a: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)</a:t>
            </a:r>
          </a:p>
          <a:p>
            <a:pPr>
              <a:lnSpc>
                <a:spcPts val="2239"/>
              </a:lnSpc>
            </a:pPr>
            <a:r>
              <a:rPr lang="en-US" sz="1600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="" xmlns:a16="http://schemas.microsoft.com/office/drawing/2014/main" id="{5E7F84FE-7530-F2C6-4843-961413C13A08}"/>
              </a:ext>
            </a:extLst>
          </p:cNvPr>
          <p:cNvSpPr txBox="1"/>
          <p:nvPr/>
        </p:nvSpPr>
        <p:spPr>
          <a:xfrm>
            <a:off x="7090637" y="2192591"/>
            <a:ext cx="510136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rgbClr val="09090A"/>
                </a:solidFill>
                <a:latin typeface=""/>
              </a:rPr>
              <a:t>FRAGMENTY GRY W CYKLACH:</a:t>
            </a:r>
          </a:p>
          <a:p>
            <a:r>
              <a:rPr lang="pl-PL" sz="1600" b="1" dirty="0">
                <a:solidFill>
                  <a:srgbClr val="09090A"/>
                </a:solidFill>
                <a:latin typeface=""/>
              </a:rPr>
              <a:t>CYKL 1 : </a:t>
            </a:r>
            <a:r>
              <a:rPr lang="pl-PL" sz="1600" dirty="0">
                <a:solidFill>
                  <a:srgbClr val="09090A"/>
                </a:solidFill>
                <a:latin typeface=""/>
              </a:rPr>
              <a:t>Fragment gry 3x2 +1  w środkowym sektorze boiska Reakcja na piłkę otwartą/zamkniętą + wejście do gry 3x2 +1. Przebieg: zawodnicy w fazie bronienia reagują na piłkę otwartą/zamkniętą po czym następuje gra 3x2 +1 na jedną dużą oraz dwie małe bramki.</a:t>
            </a:r>
          </a:p>
          <a:p>
            <a:r>
              <a:rPr lang="pl-PL" sz="1600" b="1" dirty="0">
                <a:solidFill>
                  <a:srgbClr val="09090A"/>
                </a:solidFill>
                <a:latin typeface=""/>
              </a:rPr>
              <a:t>CYKL 2 : </a:t>
            </a:r>
            <a:r>
              <a:rPr lang="pl-PL" sz="1600" dirty="0">
                <a:solidFill>
                  <a:srgbClr val="09090A"/>
                </a:solidFill>
                <a:latin typeface=""/>
              </a:rPr>
              <a:t>Przebieg: zadaniem zawodników  w fazie atakowania jest budowanie gry w bocznym sektorze, szukanie finalizacji w polu karnym.  Po stracie reakcja i przejście do gry 4x3 w bocznym sektorze na małą bramkę </a:t>
            </a:r>
          </a:p>
          <a:p>
            <a:r>
              <a:rPr lang="pl-PL" sz="1600" b="1" dirty="0">
                <a:solidFill>
                  <a:srgbClr val="09090A"/>
                </a:solidFill>
                <a:latin typeface=""/>
              </a:rPr>
              <a:t>Punkty szkoleniowe: 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rgbClr val="09090A"/>
                </a:solidFill>
                <a:latin typeface=""/>
              </a:rPr>
              <a:t>zamykanie przestrzeni między zawodnikami w fazie bronienia  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rgbClr val="09090A"/>
                </a:solidFill>
                <a:latin typeface=""/>
              </a:rPr>
              <a:t>szukanie podań miedzy liniami w fazie atakowania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rgbClr val="09090A"/>
                </a:solidFill>
                <a:latin typeface=""/>
              </a:rPr>
              <a:t>działania modelowe w fazie atakowania 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rgbClr val="09090A"/>
                </a:solidFill>
                <a:latin typeface=""/>
              </a:rPr>
              <a:t>reakcja po stracie i reakcje po odbiorze</a:t>
            </a:r>
            <a:endParaRPr lang="pl-PL" sz="1600" dirty="0">
              <a:latin typeface="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="" xmlns:a16="http://schemas.microsoft.com/office/drawing/2014/main" id="{64261C38-BC1D-5800-79BA-FBD38D45D750}"/>
              </a:ext>
            </a:extLst>
          </p:cNvPr>
          <p:cNvSpPr txBox="1">
            <a:spLocks/>
          </p:cNvSpPr>
          <p:nvPr/>
        </p:nvSpPr>
        <p:spPr>
          <a:xfrm>
            <a:off x="0" y="2424"/>
            <a:ext cx="12192000" cy="68555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DZIAŁANIA GRUPOWE - MAKROZASADY– FRAGMENTY GRY W 2 CYKLACH  </a:t>
            </a:r>
            <a:endParaRPr 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ytuł 1">
            <a:extLst>
              <a:ext uri="{FF2B5EF4-FFF2-40B4-BE49-F238E27FC236}">
                <a16:creationId xmlns="" xmlns:a16="http://schemas.microsoft.com/office/drawing/2014/main" id="{91BCC14D-CD9F-9A80-5ACE-05A3632CCABC}"/>
              </a:ext>
            </a:extLst>
          </p:cNvPr>
          <p:cNvSpPr txBox="1">
            <a:spLocks/>
          </p:cNvSpPr>
          <p:nvPr/>
        </p:nvSpPr>
        <p:spPr>
          <a:xfrm>
            <a:off x="0" y="373056"/>
            <a:ext cx="12192000" cy="4198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l-PL" sz="4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BRONIENIE – OBRONA POLA KARNEGO </a:t>
            </a:r>
          </a:p>
        </p:txBody>
      </p:sp>
      <p:sp>
        <p:nvSpPr>
          <p:cNvPr id="8" name="Prostokąt zaokrąglony 7">
            <a:extLst>
              <a:ext uri="{FF2B5EF4-FFF2-40B4-BE49-F238E27FC236}">
                <a16:creationId xmlns="" xmlns:a16="http://schemas.microsoft.com/office/drawing/2014/main" id="{E28C84A6-A101-9F64-9781-ACA070852110}"/>
              </a:ext>
            </a:extLst>
          </p:cNvPr>
          <p:cNvSpPr/>
          <p:nvPr/>
        </p:nvSpPr>
        <p:spPr>
          <a:xfrm>
            <a:off x="107271" y="861877"/>
            <a:ext cx="3462366" cy="450840"/>
          </a:xfrm>
          <a:prstGeom prst="roundRect">
            <a:avLst/>
          </a:prstGeom>
          <a:solidFill>
            <a:srgbClr val="FF453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FRAGMENTY GRY  W 2 CYKLACH</a:t>
            </a:r>
          </a:p>
        </p:txBody>
      </p:sp>
      <p:sp>
        <p:nvSpPr>
          <p:cNvPr id="57" name="pole tekstowe 56">
            <a:extLst>
              <a:ext uri="{FF2B5EF4-FFF2-40B4-BE49-F238E27FC236}">
                <a16:creationId xmlns="" xmlns:a16="http://schemas.microsoft.com/office/drawing/2014/main" id="{8ECED1F4-622C-14B2-68F2-DAFE2B0C4FF3}"/>
              </a:ext>
            </a:extLst>
          </p:cNvPr>
          <p:cNvSpPr txBox="1"/>
          <p:nvPr/>
        </p:nvSpPr>
        <p:spPr>
          <a:xfrm>
            <a:off x="4121058" y="883346"/>
            <a:ext cx="8016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l-PL" dirty="0">
              <a:latin typeface="Avenir Next Condensed Medium" panose="020B0506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342900" indent="-342900">
              <a:buAutoNum type="arabicPeriod"/>
            </a:pPr>
            <a:endParaRPr lang="pl-PL" dirty="0"/>
          </a:p>
        </p:txBody>
      </p:sp>
      <p:sp>
        <p:nvSpPr>
          <p:cNvPr id="13" name="Tytuł 1">
            <a:extLst>
              <a:ext uri="{FF2B5EF4-FFF2-40B4-BE49-F238E27FC236}">
                <a16:creationId xmlns="" xmlns:a16="http://schemas.microsoft.com/office/drawing/2014/main" id="{82309823-0540-95D9-7348-A7C9DFA356D8}"/>
              </a:ext>
            </a:extLst>
          </p:cNvPr>
          <p:cNvSpPr txBox="1">
            <a:spLocks/>
          </p:cNvSpPr>
          <p:nvPr/>
        </p:nvSpPr>
        <p:spPr>
          <a:xfrm>
            <a:off x="65705" y="1540009"/>
            <a:ext cx="3462365" cy="49449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24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Przebieg: </a:t>
            </a:r>
          </a:p>
          <a:p>
            <a:pPr>
              <a:lnSpc>
                <a:spcPct val="100000"/>
              </a:lnSpc>
            </a:pPr>
            <a:r>
              <a:rPr lang="pl-PL" sz="24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cykl 1: </a:t>
            </a:r>
            <a:r>
              <a:rPr lang="pl-PL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zadaniem zawodników jest wejście w pole karne. Po stracie reakcja i przejście do gry 4x3.</a:t>
            </a:r>
          </a:p>
          <a:p>
            <a:pPr>
              <a:lnSpc>
                <a:spcPct val="100000"/>
              </a:lnSpc>
            </a:pPr>
            <a:r>
              <a:rPr lang="pl-PL" sz="24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Cykl 2: </a:t>
            </a:r>
            <a:r>
              <a:rPr lang="pl-PL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reakcja na piłkę otwartą/zamkniętą + wejście do gry 3x2 +1.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21EA2319-59C1-78B2-365C-8705BE751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284" y="872442"/>
            <a:ext cx="8276571" cy="561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9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="" xmlns:a16="http://schemas.microsoft.com/office/drawing/2014/main" id="{64261C38-BC1D-5800-79BA-FBD38D45D750}"/>
              </a:ext>
            </a:extLst>
          </p:cNvPr>
          <p:cNvSpPr txBox="1">
            <a:spLocks/>
          </p:cNvSpPr>
          <p:nvPr/>
        </p:nvSpPr>
        <p:spPr>
          <a:xfrm>
            <a:off x="0" y="12934"/>
            <a:ext cx="12192000" cy="68555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DZIAŁANIA GRUPOWE - MAKROZASADY– FRAGMENTY GRY W 2 CYKLACH  </a:t>
            </a:r>
            <a:endParaRPr 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ytuł 1">
            <a:extLst>
              <a:ext uri="{FF2B5EF4-FFF2-40B4-BE49-F238E27FC236}">
                <a16:creationId xmlns="" xmlns:a16="http://schemas.microsoft.com/office/drawing/2014/main" id="{91BCC14D-CD9F-9A80-5ACE-05A3632CCABC}"/>
              </a:ext>
            </a:extLst>
          </p:cNvPr>
          <p:cNvSpPr txBox="1">
            <a:spLocks/>
          </p:cNvSpPr>
          <p:nvPr/>
        </p:nvSpPr>
        <p:spPr>
          <a:xfrm>
            <a:off x="0" y="373056"/>
            <a:ext cx="12192000" cy="4198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l-PL" sz="4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BRONIENIE – OBRONA POLA KARNEGO </a:t>
            </a:r>
          </a:p>
        </p:txBody>
      </p:sp>
      <p:sp>
        <p:nvSpPr>
          <p:cNvPr id="8" name="Prostokąt zaokrąglony 7">
            <a:extLst>
              <a:ext uri="{FF2B5EF4-FFF2-40B4-BE49-F238E27FC236}">
                <a16:creationId xmlns="" xmlns:a16="http://schemas.microsoft.com/office/drawing/2014/main" id="{E28C84A6-A101-9F64-9781-ACA070852110}"/>
              </a:ext>
            </a:extLst>
          </p:cNvPr>
          <p:cNvSpPr/>
          <p:nvPr/>
        </p:nvSpPr>
        <p:spPr>
          <a:xfrm>
            <a:off x="107271" y="861877"/>
            <a:ext cx="3462366" cy="450840"/>
          </a:xfrm>
          <a:prstGeom prst="roundRect">
            <a:avLst/>
          </a:prstGeom>
          <a:solidFill>
            <a:srgbClr val="FF453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FRAGMENTY GRY  W 2 CYKLACH</a:t>
            </a:r>
          </a:p>
        </p:txBody>
      </p:sp>
      <p:sp>
        <p:nvSpPr>
          <p:cNvPr id="13" name="Tytuł 1">
            <a:extLst>
              <a:ext uri="{FF2B5EF4-FFF2-40B4-BE49-F238E27FC236}">
                <a16:creationId xmlns="" xmlns:a16="http://schemas.microsoft.com/office/drawing/2014/main" id="{82309823-0540-95D9-7348-A7C9DFA356D8}"/>
              </a:ext>
            </a:extLst>
          </p:cNvPr>
          <p:cNvSpPr txBox="1">
            <a:spLocks/>
          </p:cNvSpPr>
          <p:nvPr/>
        </p:nvSpPr>
        <p:spPr>
          <a:xfrm>
            <a:off x="65705" y="1540009"/>
            <a:ext cx="3462365" cy="49449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24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Przebieg: </a:t>
            </a:r>
          </a:p>
          <a:p>
            <a:pPr>
              <a:lnSpc>
                <a:spcPct val="100000"/>
              </a:lnSpc>
            </a:pPr>
            <a:r>
              <a:rPr lang="pl-PL" sz="24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cykl 1: </a:t>
            </a:r>
            <a:r>
              <a:rPr lang="pl-PL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zadaniem zawodników jest wejście w pole karne. Po stracie reakcja i przejście do gry 4x3.</a:t>
            </a:r>
          </a:p>
          <a:p>
            <a:pPr>
              <a:lnSpc>
                <a:spcPct val="100000"/>
              </a:lnSpc>
            </a:pPr>
            <a:r>
              <a:rPr lang="pl-PL" sz="24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Cykl 2: </a:t>
            </a:r>
            <a:r>
              <a:rPr lang="pl-PL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reakcja na piłkę otwartą/zamkniętą + wejście do gry 3x2 +1.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3682093" y="934897"/>
            <a:ext cx="82377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4000" b="1" dirty="0" smtClean="0"/>
          </a:p>
          <a:p>
            <a:pPr algn="ctr"/>
            <a:endParaRPr lang="pl-PL" sz="4000" b="1" dirty="0"/>
          </a:p>
          <a:p>
            <a:pPr algn="ctr"/>
            <a:endParaRPr lang="pl-PL" sz="4000" b="1" dirty="0" smtClean="0"/>
          </a:p>
          <a:p>
            <a:pPr algn="ctr"/>
            <a:r>
              <a:rPr lang="pl-PL" sz="4000" b="1" dirty="0" smtClean="0"/>
              <a:t>MIEJSCE NA VIDEO</a:t>
            </a: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val="2810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30AFD4E-29A5-F84F-C983-EFF3EA48D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="" xmlns:a16="http://schemas.microsoft.com/office/drawing/2014/main" id="{9AC938B3-1E71-2783-528C-35684C5793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58" r="-11058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="" xmlns:a16="http://schemas.microsoft.com/office/drawing/2014/main" id="{FE9F955F-CCC1-3FE8-DD4C-75F7DFC0C916}"/>
              </a:ext>
            </a:extLst>
          </p:cNvPr>
          <p:cNvSpPr/>
          <p:nvPr/>
        </p:nvSpPr>
        <p:spPr>
          <a:xfrm>
            <a:off x="-42327" y="-19623"/>
            <a:ext cx="12276653" cy="6897247"/>
          </a:xfrm>
          <a:custGeom>
            <a:avLst/>
            <a:gdLst/>
            <a:ahLst/>
            <a:cxnLst/>
            <a:rect l="l" t="t" r="r" b="b"/>
            <a:pathLst>
              <a:path w="18414980" h="10345871">
                <a:moveTo>
                  <a:pt x="0" y="0"/>
                </a:moveTo>
                <a:lnTo>
                  <a:pt x="18414980" y="0"/>
                </a:lnTo>
                <a:lnTo>
                  <a:pt x="18414980" y="10345870"/>
                </a:lnTo>
                <a:lnTo>
                  <a:pt x="0" y="10345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467DB71D-60F8-236A-6303-14A1227CF302}"/>
              </a:ext>
            </a:extLst>
          </p:cNvPr>
          <p:cNvSpPr/>
          <p:nvPr/>
        </p:nvSpPr>
        <p:spPr>
          <a:xfrm>
            <a:off x="1456394" y="-859695"/>
            <a:ext cx="9574005" cy="9653153"/>
          </a:xfrm>
          <a:custGeom>
            <a:avLst/>
            <a:gdLst/>
            <a:ahLst/>
            <a:cxnLst/>
            <a:rect l="l" t="t" r="r" b="b"/>
            <a:pathLst>
              <a:path w="14361007" h="14479729">
                <a:moveTo>
                  <a:pt x="0" y="0"/>
                </a:moveTo>
                <a:lnTo>
                  <a:pt x="14361007" y="0"/>
                </a:lnTo>
                <a:lnTo>
                  <a:pt x="14361007" y="14479730"/>
                </a:lnTo>
                <a:lnTo>
                  <a:pt x="0" y="144797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1999"/>
            </a:blip>
            <a:stretch>
              <a:fillRect l="-4213"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="" xmlns:a16="http://schemas.microsoft.com/office/drawing/2014/main" id="{091346B8-B389-3911-297E-94910C9602FF}"/>
              </a:ext>
            </a:extLst>
          </p:cNvPr>
          <p:cNvSpPr/>
          <p:nvPr/>
        </p:nvSpPr>
        <p:spPr>
          <a:xfrm>
            <a:off x="0" y="3107060"/>
            <a:ext cx="3750941" cy="3750941"/>
          </a:xfrm>
          <a:custGeom>
            <a:avLst/>
            <a:gdLst/>
            <a:ahLst/>
            <a:cxnLst/>
            <a:rect l="l" t="t" r="r" b="b"/>
            <a:pathLst>
              <a:path w="5626411" h="5626411">
                <a:moveTo>
                  <a:pt x="0" y="0"/>
                </a:moveTo>
                <a:lnTo>
                  <a:pt x="5626411" y="0"/>
                </a:lnTo>
                <a:lnTo>
                  <a:pt x="5626411" y="5626411"/>
                </a:lnTo>
                <a:lnTo>
                  <a:pt x="0" y="56264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="" xmlns:a16="http://schemas.microsoft.com/office/drawing/2014/main" id="{6AA509B8-5FD2-AF5A-23B8-1F13FEF17046}"/>
              </a:ext>
            </a:extLst>
          </p:cNvPr>
          <p:cNvSpPr/>
          <p:nvPr/>
        </p:nvSpPr>
        <p:spPr>
          <a:xfrm>
            <a:off x="1161601" y="305703"/>
            <a:ext cx="3778437" cy="3778437"/>
          </a:xfrm>
          <a:custGeom>
            <a:avLst/>
            <a:gdLst/>
            <a:ahLst/>
            <a:cxnLst/>
            <a:rect l="l" t="t" r="r" b="b"/>
            <a:pathLst>
              <a:path w="5667655" h="5667655">
                <a:moveTo>
                  <a:pt x="0" y="0"/>
                </a:moveTo>
                <a:lnTo>
                  <a:pt x="5667655" y="0"/>
                </a:lnTo>
                <a:lnTo>
                  <a:pt x="5667655" y="5667655"/>
                </a:lnTo>
                <a:lnTo>
                  <a:pt x="0" y="5667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="" xmlns:a16="http://schemas.microsoft.com/office/drawing/2014/main" id="{E640EFFE-62A4-947B-D3F4-91AE8957B0E5}"/>
              </a:ext>
            </a:extLst>
          </p:cNvPr>
          <p:cNvSpPr/>
          <p:nvPr/>
        </p:nvSpPr>
        <p:spPr>
          <a:xfrm>
            <a:off x="8648646" y="3383449"/>
            <a:ext cx="4872127" cy="4872127"/>
          </a:xfrm>
          <a:custGeom>
            <a:avLst/>
            <a:gdLst/>
            <a:ahLst/>
            <a:cxnLst/>
            <a:rect l="l" t="t" r="r" b="b"/>
            <a:pathLst>
              <a:path w="7308191" h="7308191">
                <a:moveTo>
                  <a:pt x="0" y="0"/>
                </a:moveTo>
                <a:lnTo>
                  <a:pt x="7308192" y="0"/>
                </a:lnTo>
                <a:lnTo>
                  <a:pt x="7308192" y="7308192"/>
                </a:lnTo>
                <a:lnTo>
                  <a:pt x="0" y="7308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pole tekstowe 12">
            <a:extLst>
              <a:ext uri="{FF2B5EF4-FFF2-40B4-BE49-F238E27FC236}">
                <a16:creationId xmlns="" xmlns:a16="http://schemas.microsoft.com/office/drawing/2014/main" id="{E94A586A-2C86-08DB-328C-F685638BA58D}"/>
              </a:ext>
            </a:extLst>
          </p:cNvPr>
          <p:cNvSpPr txBox="1"/>
          <p:nvPr/>
        </p:nvSpPr>
        <p:spPr>
          <a:xfrm>
            <a:off x="11672047" y="69924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/>
          </a:p>
        </p:txBody>
      </p:sp>
      <p:sp>
        <p:nvSpPr>
          <p:cNvPr id="10" name="TextBox 12"/>
          <p:cNvSpPr txBox="1"/>
          <p:nvPr/>
        </p:nvSpPr>
        <p:spPr>
          <a:xfrm>
            <a:off x="2542438" y="3465830"/>
            <a:ext cx="688539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7"/>
              </a:lnSpc>
            </a:pPr>
            <a:r>
              <a:rPr lang="pl-PL" sz="3600" b="1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Pomorski Związek Piłki Nożnej</a:t>
            </a:r>
            <a:endParaRPr lang="en-US" sz="3600" b="1" dirty="0">
              <a:solidFill>
                <a:srgbClr val="FFFFFF"/>
              </a:solidFill>
              <a:latin typeface="Barlow SemiCondensed Bold"/>
              <a:ea typeface="Barlow SemiCondensed Bold"/>
              <a:cs typeface="Barlow SemiCondensed Bold"/>
              <a:sym typeface="Barlow SemiCondensed Bold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="" xmlns:a16="http://schemas.microsoft.com/office/drawing/2014/main" id="{CDD0D783-24DB-A549-1DE8-11D3434EB949}"/>
              </a:ext>
            </a:extLst>
          </p:cNvPr>
          <p:cNvSpPr/>
          <p:nvPr/>
        </p:nvSpPr>
        <p:spPr>
          <a:xfrm>
            <a:off x="5196555" y="1930641"/>
            <a:ext cx="1046841" cy="1046841"/>
          </a:xfrm>
          <a:custGeom>
            <a:avLst/>
            <a:gdLst/>
            <a:ahLst/>
            <a:cxnLst/>
            <a:rect l="l" t="t" r="r" b="b"/>
            <a:pathLst>
              <a:path w="1570262" h="1570262">
                <a:moveTo>
                  <a:pt x="0" y="0"/>
                </a:moveTo>
                <a:lnTo>
                  <a:pt x="1570262" y="0"/>
                </a:lnTo>
                <a:lnTo>
                  <a:pt x="1570262" y="1570262"/>
                </a:lnTo>
                <a:lnTo>
                  <a:pt x="0" y="15702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4039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0B24139-9BB0-CB4B-BE44-D41A481CF034}">
  <we:reference id="wa200003891" version="1.0.0.1" store="pl-PL" storeType="OMEX"/>
  <we:alternateReferences>
    <we:reference id="wa200003891" version="1.0.0.1" store="wa20000389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31556</TotalTime>
  <Words>306</Words>
  <Application>Microsoft Office PowerPoint</Application>
  <PresentationFormat>Niestandardowy</PresentationFormat>
  <Paragraphs>38</Paragraphs>
  <Slides>5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Lukasz Jankowski</dc:creator>
  <cp:lastModifiedBy>Maciej Tomaszewski</cp:lastModifiedBy>
  <cp:revision>114</cp:revision>
  <dcterms:created xsi:type="dcterms:W3CDTF">2023-06-09T10:58:59Z</dcterms:created>
  <dcterms:modified xsi:type="dcterms:W3CDTF">2024-12-18T12:42:34Z</dcterms:modified>
</cp:coreProperties>
</file>